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2.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5"/>
  </p:notesMasterIdLst>
  <p:sldIdLst>
    <p:sldId id="257" r:id="rId5"/>
    <p:sldId id="263" r:id="rId6"/>
    <p:sldId id="261" r:id="rId7"/>
    <p:sldId id="298" r:id="rId8"/>
    <p:sldId id="267" r:id="rId9"/>
    <p:sldId id="469" r:id="rId10"/>
    <p:sldId id="470" r:id="rId11"/>
    <p:sldId id="350" r:id="rId12"/>
    <p:sldId id="476" r:id="rId13"/>
    <p:sldId id="405" r:id="rId14"/>
    <p:sldId id="477" r:id="rId15"/>
    <p:sldId id="407" r:id="rId16"/>
    <p:sldId id="467" r:id="rId17"/>
    <p:sldId id="408" r:id="rId18"/>
    <p:sldId id="466" r:id="rId19"/>
    <p:sldId id="471" r:id="rId20"/>
    <p:sldId id="303" r:id="rId21"/>
    <p:sldId id="410" r:id="rId22"/>
    <p:sldId id="456" r:id="rId23"/>
    <p:sldId id="478"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8D8858-C5F8-4499-B5C0-67E613BE1A79}" v="12" dt="2020-08-17T09:58:47.57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65" d="100"/>
          <a:sy n="65" d="100"/>
        </p:scale>
        <p:origin x="656" y="2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18/08/2020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4548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14</a:t>
            </a:fld>
            <a:endParaRPr lang="en-US" dirty="0"/>
          </a:p>
        </p:txBody>
      </p:sp>
    </p:spTree>
    <p:extLst>
      <p:ext uri="{BB962C8B-B14F-4D97-AF65-F5344CB8AC3E}">
        <p14:creationId xmlns:p14="http://schemas.microsoft.com/office/powerpoint/2010/main" val="8142005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15</a:t>
            </a:fld>
            <a:endParaRPr lang="en-US" dirty="0"/>
          </a:p>
        </p:txBody>
      </p:sp>
    </p:spTree>
    <p:extLst>
      <p:ext uri="{BB962C8B-B14F-4D97-AF65-F5344CB8AC3E}">
        <p14:creationId xmlns:p14="http://schemas.microsoft.com/office/powerpoint/2010/main" val="36602151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16</a:t>
            </a:fld>
            <a:endParaRPr lang="en-US" dirty="0"/>
          </a:p>
        </p:txBody>
      </p:sp>
    </p:spTree>
    <p:extLst>
      <p:ext uri="{BB962C8B-B14F-4D97-AF65-F5344CB8AC3E}">
        <p14:creationId xmlns:p14="http://schemas.microsoft.com/office/powerpoint/2010/main" val="19644004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17</a:t>
            </a:fld>
            <a:endParaRPr lang="en-GB" dirty="0"/>
          </a:p>
        </p:txBody>
      </p:sp>
    </p:spTree>
    <p:extLst>
      <p:ext uri="{BB962C8B-B14F-4D97-AF65-F5344CB8AC3E}">
        <p14:creationId xmlns:p14="http://schemas.microsoft.com/office/powerpoint/2010/main" val="8466525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18</a:t>
            </a:fld>
            <a:endParaRPr lang="en-US" dirty="0"/>
          </a:p>
        </p:txBody>
      </p:sp>
    </p:spTree>
    <p:extLst>
      <p:ext uri="{BB962C8B-B14F-4D97-AF65-F5344CB8AC3E}">
        <p14:creationId xmlns:p14="http://schemas.microsoft.com/office/powerpoint/2010/main" val="3273146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8</a:t>
            </a:fld>
            <a:endParaRPr lang="en-GB" dirty="0"/>
          </a:p>
        </p:txBody>
      </p:sp>
    </p:spTree>
    <p:extLst>
      <p:ext uri="{BB962C8B-B14F-4D97-AF65-F5344CB8AC3E}">
        <p14:creationId xmlns:p14="http://schemas.microsoft.com/office/powerpoint/2010/main" val="27783458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r>
              <a:rPr lang="en-US" dirty="0"/>
              <a:t>Animations are not manual</a:t>
            </a:r>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9</a:t>
            </a:fld>
            <a:endParaRPr lang="en-GB" dirty="0"/>
          </a:p>
        </p:txBody>
      </p:sp>
    </p:spTree>
    <p:extLst>
      <p:ext uri="{BB962C8B-B14F-4D97-AF65-F5344CB8AC3E}">
        <p14:creationId xmlns:p14="http://schemas.microsoft.com/office/powerpoint/2010/main" val="39240171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10</a:t>
            </a:fld>
            <a:endParaRPr lang="en-US" dirty="0"/>
          </a:p>
        </p:txBody>
      </p:sp>
    </p:spTree>
    <p:extLst>
      <p:ext uri="{BB962C8B-B14F-4D97-AF65-F5344CB8AC3E}">
        <p14:creationId xmlns:p14="http://schemas.microsoft.com/office/powerpoint/2010/main" val="11032665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11</a:t>
            </a:fld>
            <a:endParaRPr lang="en-US" dirty="0"/>
          </a:p>
        </p:txBody>
      </p:sp>
    </p:spTree>
    <p:extLst>
      <p:ext uri="{BB962C8B-B14F-4D97-AF65-F5344CB8AC3E}">
        <p14:creationId xmlns:p14="http://schemas.microsoft.com/office/powerpoint/2010/main" val="27386729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12</a:t>
            </a:fld>
            <a:endParaRPr lang="en-US" dirty="0"/>
          </a:p>
        </p:txBody>
      </p:sp>
    </p:spTree>
    <p:extLst>
      <p:ext uri="{BB962C8B-B14F-4D97-AF65-F5344CB8AC3E}">
        <p14:creationId xmlns:p14="http://schemas.microsoft.com/office/powerpoint/2010/main" val="20331611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13</a:t>
            </a:fld>
            <a:endParaRPr lang="en-US" dirty="0"/>
          </a:p>
        </p:txBody>
      </p:sp>
    </p:spTree>
    <p:extLst>
      <p:ext uri="{BB962C8B-B14F-4D97-AF65-F5344CB8AC3E}">
        <p14:creationId xmlns:p14="http://schemas.microsoft.com/office/powerpoint/2010/main" val="11513133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461665"/>
          </a:xfrm>
          <a:prstGeom prst="rect">
            <a:avLst/>
          </a:prstGeom>
          <a:noFill/>
        </p:spPr>
        <p:txBody>
          <a:bodyPr wrap="square" rtlCol="0">
            <a:spAutoFit/>
          </a:bodyPr>
          <a:lstStyle/>
          <a:p>
            <a:pPr>
              <a:buNone/>
            </a:pPr>
            <a:r>
              <a:rPr lang="en-GB" sz="1200" b="1" dirty="0">
                <a:solidFill>
                  <a:srgbClr val="FBF5D4"/>
                </a:solidFill>
              </a:rPr>
              <a:t>DfE Primary National Curriculum Guidance 2020                                   </a:t>
            </a:r>
          </a:p>
          <a:p>
            <a:pPr>
              <a:buNone/>
            </a:pPr>
            <a:r>
              <a:rPr lang="en-GB" sz="1200" b="0" dirty="0">
                <a:solidFill>
                  <a:srgbClr val="FBF5D4"/>
                </a:solidFill>
              </a:rPr>
              <a:t>Supporting Materials for the Ready-to-Progress Criteria</a:t>
            </a:r>
          </a:p>
        </p:txBody>
      </p:sp>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61665"/>
          </a:xfrm>
          <a:prstGeom prst="rect">
            <a:avLst/>
          </a:prstGeom>
          <a:noFill/>
        </p:spPr>
        <p:txBody>
          <a:bodyPr wrap="square" rtlCol="0">
            <a:spAutoFit/>
          </a:bodyPr>
          <a:lstStyle/>
          <a:p>
            <a:pPr>
              <a:buNone/>
            </a:pPr>
            <a:r>
              <a:rPr lang="en-GB" sz="2400" b="1" noProof="0" dirty="0">
                <a:solidFill>
                  <a:schemeClr val="bg1"/>
                </a:solidFill>
              </a:rPr>
              <a:t>Ready-to-Progress Criterion</a:t>
            </a:r>
            <a:endParaRPr lang="en-GB" sz="2400" b="1" dirty="0">
              <a:solidFill>
                <a:schemeClr val="bg1"/>
              </a:solidFill>
            </a:endParaRPr>
          </a:p>
        </p:txBody>
      </p:sp>
      <p:cxnSp>
        <p:nvCxnSpPr>
          <p:cNvPr id="19" name="Straight Connector 18">
            <a:extLst>
              <a:ext uri="{FF2B5EF4-FFF2-40B4-BE49-F238E27FC236}">
                <a16:creationId xmlns:a16="http://schemas.microsoft.com/office/drawing/2014/main" id="{D3AA9D4F-8E41-47F9-A6BB-0AF636DA0770}"/>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65767" y="2064359"/>
            <a:ext cx="2239760" cy="457200"/>
          </a:xfrm>
        </p:spPr>
        <p:txBody>
          <a:bodyPr/>
          <a:lstStyle>
            <a:lvl1pPr>
              <a:defRPr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76999"/>
          </a:xfrm>
          <a:prstGeom prst="rect">
            <a:avLst/>
          </a:prstGeom>
          <a:noFill/>
        </p:spPr>
        <p:txBody>
          <a:bodyPr wrap="square" rtlCol="0">
            <a:spAutoFit/>
          </a:bodyPr>
          <a:lstStyle/>
          <a:p>
            <a:pPr>
              <a:buNone/>
            </a:pPr>
            <a:r>
              <a:rPr lang="en-GB" sz="1200" b="1" dirty="0">
                <a:solidFill>
                  <a:srgbClr val="FBF5D4"/>
                </a:solidFill>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830997"/>
          </a:xfrm>
          <a:prstGeom prst="rect">
            <a:avLst/>
          </a:prstGeom>
          <a:noFill/>
        </p:spPr>
        <p:txBody>
          <a:bodyPr wrap="square" rtlCol="0">
            <a:spAutoFit/>
          </a:bodyPr>
          <a:lstStyle/>
          <a:p>
            <a:pPr>
              <a:buNone/>
            </a:pPr>
            <a:r>
              <a:rPr lang="en-GB" sz="2400" b="1" noProof="0" dirty="0">
                <a:solidFill>
                  <a:schemeClr val="bg1"/>
                </a:solidFill>
              </a:rPr>
              <a:t>Materials and activities to support practice and consolidation</a:t>
            </a:r>
            <a:endParaRPr lang="en-GB" sz="2400" b="1" dirty="0">
              <a:solidFill>
                <a:schemeClr val="bg1"/>
              </a:solidFill>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lstStyle>
            <a:lvl1pPr>
              <a:defRPr sz="12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389680" y="480873"/>
            <a:ext cx="1191720" cy="301224"/>
          </a:xfrm>
        </p:spPr>
        <p:txBody>
          <a:bodyPr>
            <a:noAutofit/>
          </a:bodyPr>
          <a:lstStyle>
            <a:lvl1pPr>
              <a:defRPr lang="en-GB" sz="12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92595491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NRICH Slide">
    <p:spTree>
      <p:nvGrpSpPr>
        <p:cNvPr id="1" name=""/>
        <p:cNvGrpSpPr/>
        <p:nvPr/>
      </p:nvGrpSpPr>
      <p:grpSpPr>
        <a:xfrm>
          <a:off x="0" y="0"/>
          <a:ext cx="0" cy="0"/>
          <a:chOff x="0" y="0"/>
          <a:chExt cx="0" cy="0"/>
        </a:xfrm>
      </p:grpSpPr>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1232292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5.xml"/><Relationship Id="rId1" Type="http://schemas.openxmlformats.org/officeDocument/2006/relationships/tags" Target="../tags/tag2.xml"/><Relationship Id="rId5" Type="http://schemas.openxmlformats.org/officeDocument/2006/relationships/image" Target="../media/image11.pn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2" Type="http://schemas.openxmlformats.org/officeDocument/2006/relationships/hyperlink" Target="https://nrich.maths.org/2006" TargetMode="Externa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resources/52479"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hyperlink" Target="https://www.ncetm.org.uk/classroom-resources/primm-1-22-composition-and-calculation-1-000-and-four-digit-numbers/" TargetMode="Externa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pPr>
              <a:buClrTx/>
              <a:buFontTx/>
              <a:buNone/>
            </a:pPr>
            <a:r>
              <a:rPr lang="en-US" altLang="en-US" dirty="0"/>
              <a:t>Place value in four-digit numbers</a:t>
            </a:r>
            <a:endParaRPr lang="en-GB" kern="0" dirty="0"/>
          </a:p>
        </p:txBody>
      </p:sp>
      <p:sp>
        <p:nvSpPr>
          <p:cNvPr id="2" name="Text Placeholder 1">
            <a:extLst>
              <a:ext uri="{FF2B5EF4-FFF2-40B4-BE49-F238E27FC236}">
                <a16:creationId xmlns:a16="http://schemas.microsoft.com/office/drawing/2014/main" id="{5B89B450-2215-4899-870C-78A2CC184DFC}"/>
              </a:ext>
            </a:extLst>
          </p:cNvPr>
          <p:cNvSpPr>
            <a:spLocks noGrp="1"/>
          </p:cNvSpPr>
          <p:nvPr>
            <p:ph type="body" sz="quarter" idx="12"/>
          </p:nvPr>
        </p:nvSpPr>
        <p:spPr/>
        <p:txBody>
          <a:bodyPr/>
          <a:lstStyle/>
          <a:p>
            <a:r>
              <a:rPr lang="en-US" altLang="en-US" dirty="0"/>
              <a:t>4NPV-2</a:t>
            </a:r>
            <a:endParaRPr lang="en-GB" dirty="0"/>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2CB65BF-E713-46F9-B3E9-7300B5EFAFFD}"/>
              </a:ext>
            </a:extLst>
          </p:cNvPr>
          <p:cNvSpPr>
            <a:spLocks noGrp="1"/>
          </p:cNvSpPr>
          <p:nvPr>
            <p:ph type="title"/>
          </p:nvPr>
        </p:nvSpPr>
        <p:spPr/>
        <p:txBody>
          <a:bodyPr/>
          <a:lstStyle/>
          <a:p>
            <a:r>
              <a:rPr lang="en-US" altLang="en-US" dirty="0"/>
              <a:t>4NPV-2 Place value in four-digit numbers</a:t>
            </a:r>
            <a:endParaRPr lang="en-GB" dirty="0"/>
          </a:p>
        </p:txBody>
      </p:sp>
      <p:sp>
        <p:nvSpPr>
          <p:cNvPr id="6" name="TextBox 5">
            <a:extLst>
              <a:ext uri="{FF2B5EF4-FFF2-40B4-BE49-F238E27FC236}">
                <a16:creationId xmlns:a16="http://schemas.microsoft.com/office/drawing/2014/main" id="{9635C174-A8BD-43E5-8539-B83B3C28B1CD}"/>
              </a:ext>
            </a:extLst>
          </p:cNvPr>
          <p:cNvSpPr txBox="1"/>
          <p:nvPr/>
        </p:nvSpPr>
        <p:spPr bwMode="auto">
          <a:xfrm>
            <a:off x="829048" y="5210473"/>
            <a:ext cx="76815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ea typeface="Myriad Pro Semibold" charset="0"/>
                <a:cs typeface="Arial" panose="020B0604020202020204" pitchFamily="34" charset="0"/>
              </a:rPr>
              <a:t>5,000</a:t>
            </a:r>
          </a:p>
        </p:txBody>
      </p:sp>
      <p:sp>
        <p:nvSpPr>
          <p:cNvPr id="7" name="TextBox 6">
            <a:extLst>
              <a:ext uri="{FF2B5EF4-FFF2-40B4-BE49-F238E27FC236}">
                <a16:creationId xmlns:a16="http://schemas.microsoft.com/office/drawing/2014/main" id="{8B175F16-1537-40EB-85B9-1C78BA78D312}"/>
              </a:ext>
            </a:extLst>
          </p:cNvPr>
          <p:cNvSpPr txBox="1"/>
          <p:nvPr/>
        </p:nvSpPr>
        <p:spPr bwMode="auto">
          <a:xfrm>
            <a:off x="2344377" y="5210472"/>
            <a:ext cx="5741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ea typeface="Myriad Pro Semibold" charset="0"/>
                <a:cs typeface="Arial" panose="020B0604020202020204" pitchFamily="34" charset="0"/>
              </a:rPr>
              <a:t>300</a:t>
            </a:r>
          </a:p>
        </p:txBody>
      </p:sp>
      <p:sp>
        <p:nvSpPr>
          <p:cNvPr id="8" name="TextBox 7">
            <a:extLst>
              <a:ext uri="{FF2B5EF4-FFF2-40B4-BE49-F238E27FC236}">
                <a16:creationId xmlns:a16="http://schemas.microsoft.com/office/drawing/2014/main" id="{9D141FBD-75F8-4D59-8B18-89C4E3461375}"/>
              </a:ext>
            </a:extLst>
          </p:cNvPr>
          <p:cNvSpPr txBox="1"/>
          <p:nvPr/>
        </p:nvSpPr>
        <p:spPr bwMode="auto">
          <a:xfrm>
            <a:off x="3796601" y="5210471"/>
            <a:ext cx="44435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ea typeface="Myriad Pro Semibold" charset="0"/>
                <a:cs typeface="Arial" panose="020B0604020202020204" pitchFamily="34" charset="0"/>
              </a:rPr>
              <a:t>40</a:t>
            </a:r>
          </a:p>
        </p:txBody>
      </p:sp>
      <p:sp>
        <p:nvSpPr>
          <p:cNvPr id="9" name="TextBox 8">
            <a:extLst>
              <a:ext uri="{FF2B5EF4-FFF2-40B4-BE49-F238E27FC236}">
                <a16:creationId xmlns:a16="http://schemas.microsoft.com/office/drawing/2014/main" id="{51955A4B-2073-4F72-BFC1-ABB74C1A85AF}"/>
              </a:ext>
            </a:extLst>
          </p:cNvPr>
          <p:cNvSpPr txBox="1"/>
          <p:nvPr/>
        </p:nvSpPr>
        <p:spPr bwMode="auto">
          <a:xfrm>
            <a:off x="5173548" y="5210470"/>
            <a:ext cx="3145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ea typeface="Myriad Pro Semibold" charset="0"/>
                <a:cs typeface="Arial" panose="020B0604020202020204" pitchFamily="34" charset="0"/>
              </a:rPr>
              <a:t>2</a:t>
            </a:r>
          </a:p>
        </p:txBody>
      </p:sp>
      <p:sp>
        <p:nvSpPr>
          <p:cNvPr id="10" name="TextBox 9">
            <a:extLst>
              <a:ext uri="{FF2B5EF4-FFF2-40B4-BE49-F238E27FC236}">
                <a16:creationId xmlns:a16="http://schemas.microsoft.com/office/drawing/2014/main" id="{E6573329-A08C-4C9E-B7FF-CD35CE212A0C}"/>
              </a:ext>
            </a:extLst>
          </p:cNvPr>
          <p:cNvSpPr txBox="1"/>
          <p:nvPr/>
        </p:nvSpPr>
        <p:spPr bwMode="auto">
          <a:xfrm>
            <a:off x="5435209" y="5210470"/>
            <a:ext cx="134891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000" dirty="0">
                <a:ea typeface="Myriad Pro Semibold" charset="0"/>
                <a:cs typeface="Arial" panose="020B0604020202020204" pitchFamily="34" charset="0"/>
              </a:rPr>
              <a:t>=</a:t>
            </a:r>
            <a:r>
              <a:rPr lang="en-GB" sz="2000" dirty="0">
                <a:latin typeface="Arial" panose="020B0604020202020204" pitchFamily="34" charset="0"/>
                <a:ea typeface="Myriad Pro Semibold" charset="0"/>
                <a:cs typeface="Arial" panose="020B0604020202020204" pitchFamily="34" charset="0"/>
              </a:rPr>
              <a:t> </a:t>
            </a:r>
            <a:r>
              <a:rPr lang="en-GB" sz="2000" dirty="0">
                <a:ea typeface="Myriad Pro Semibold" charset="0"/>
                <a:cs typeface="Arial" panose="020B0604020202020204" pitchFamily="34" charset="0"/>
              </a:rPr>
              <a:t>5,342</a:t>
            </a:r>
          </a:p>
        </p:txBody>
      </p:sp>
      <p:grpSp>
        <p:nvGrpSpPr>
          <p:cNvPr id="19" name="Group 18">
            <a:extLst>
              <a:ext uri="{FF2B5EF4-FFF2-40B4-BE49-F238E27FC236}">
                <a16:creationId xmlns:a16="http://schemas.microsoft.com/office/drawing/2014/main" id="{41F796A2-8BD6-4B80-A994-3822C8C4B2FD}"/>
              </a:ext>
            </a:extLst>
          </p:cNvPr>
          <p:cNvGrpSpPr/>
          <p:nvPr/>
        </p:nvGrpSpPr>
        <p:grpSpPr>
          <a:xfrm>
            <a:off x="1777348" y="5210470"/>
            <a:ext cx="3138025" cy="400110"/>
            <a:chOff x="2147277" y="4799699"/>
            <a:chExt cx="4173641" cy="400110"/>
          </a:xfrm>
        </p:grpSpPr>
        <p:sp>
          <p:nvSpPr>
            <p:cNvPr id="16" name="TextBox 15">
              <a:extLst>
                <a:ext uri="{FF2B5EF4-FFF2-40B4-BE49-F238E27FC236}">
                  <a16:creationId xmlns:a16="http://schemas.microsoft.com/office/drawing/2014/main" id="{FD99E3FA-712B-40F2-A65C-74B8902BC360}"/>
                </a:ext>
              </a:extLst>
            </p:cNvPr>
            <p:cNvSpPr txBox="1"/>
            <p:nvPr/>
          </p:nvSpPr>
          <p:spPr>
            <a:xfrm>
              <a:off x="2147277" y="4799699"/>
              <a:ext cx="443889" cy="400110"/>
            </a:xfrm>
            <a:prstGeom prst="rect">
              <a:avLst/>
            </a:prstGeom>
            <a:noFill/>
          </p:spPr>
          <p:txBody>
            <a:bodyPr wrap="square" rtlCol="0">
              <a:spAutoFit/>
            </a:bodyPr>
            <a:lstStyle/>
            <a:p>
              <a:pPr>
                <a:buNone/>
              </a:pPr>
              <a:r>
                <a:rPr lang="en-GB" sz="2000" dirty="0">
                  <a:cs typeface="Arial" panose="020B0604020202020204" pitchFamily="34" charset="0"/>
                </a:rPr>
                <a:t>+</a:t>
              </a:r>
            </a:p>
          </p:txBody>
        </p:sp>
        <p:sp>
          <p:nvSpPr>
            <p:cNvPr id="17" name="TextBox 16">
              <a:extLst>
                <a:ext uri="{FF2B5EF4-FFF2-40B4-BE49-F238E27FC236}">
                  <a16:creationId xmlns:a16="http://schemas.microsoft.com/office/drawing/2014/main" id="{FF9410A3-394C-44D7-AADD-C2E18E0280B9}"/>
                </a:ext>
              </a:extLst>
            </p:cNvPr>
            <p:cNvSpPr txBox="1"/>
            <p:nvPr/>
          </p:nvSpPr>
          <p:spPr>
            <a:xfrm>
              <a:off x="3974160" y="4799699"/>
              <a:ext cx="416172" cy="400110"/>
            </a:xfrm>
            <a:prstGeom prst="rect">
              <a:avLst/>
            </a:prstGeom>
            <a:noFill/>
          </p:spPr>
          <p:txBody>
            <a:bodyPr wrap="none" rtlCol="0">
              <a:spAutoFit/>
            </a:bodyPr>
            <a:lstStyle/>
            <a:p>
              <a:pPr>
                <a:buNone/>
              </a:pPr>
              <a:r>
                <a:rPr lang="en-GB" sz="2000" dirty="0">
                  <a:cs typeface="Arial" panose="020B0604020202020204" pitchFamily="34" charset="0"/>
                </a:rPr>
                <a:t>+</a:t>
              </a:r>
            </a:p>
          </p:txBody>
        </p:sp>
        <p:sp>
          <p:nvSpPr>
            <p:cNvPr id="18" name="TextBox 17">
              <a:extLst>
                <a:ext uri="{FF2B5EF4-FFF2-40B4-BE49-F238E27FC236}">
                  <a16:creationId xmlns:a16="http://schemas.microsoft.com/office/drawing/2014/main" id="{ED7A7039-B2F8-4CE7-9A2A-087EC3F30929}"/>
                </a:ext>
              </a:extLst>
            </p:cNvPr>
            <p:cNvSpPr txBox="1"/>
            <p:nvPr/>
          </p:nvSpPr>
          <p:spPr>
            <a:xfrm>
              <a:off x="5877029" y="4799699"/>
              <a:ext cx="443889" cy="400110"/>
            </a:xfrm>
            <a:prstGeom prst="rect">
              <a:avLst/>
            </a:prstGeom>
            <a:noFill/>
          </p:spPr>
          <p:txBody>
            <a:bodyPr wrap="square" rtlCol="0">
              <a:spAutoFit/>
            </a:bodyPr>
            <a:lstStyle/>
            <a:p>
              <a:pPr>
                <a:buNone/>
              </a:pPr>
              <a:r>
                <a:rPr lang="en-GB" sz="2000" dirty="0">
                  <a:cs typeface="Arial" panose="020B0604020202020204" pitchFamily="34" charset="0"/>
                </a:rPr>
                <a:t>+</a:t>
              </a:r>
            </a:p>
          </p:txBody>
        </p:sp>
      </p:grpSp>
      <p:grpSp>
        <p:nvGrpSpPr>
          <p:cNvPr id="13" name="Group 12">
            <a:extLst>
              <a:ext uri="{FF2B5EF4-FFF2-40B4-BE49-F238E27FC236}">
                <a16:creationId xmlns:a16="http://schemas.microsoft.com/office/drawing/2014/main" id="{BDF7CB94-C8BF-40AF-B799-EC973E4B694A}"/>
              </a:ext>
            </a:extLst>
          </p:cNvPr>
          <p:cNvGrpSpPr/>
          <p:nvPr/>
        </p:nvGrpSpPr>
        <p:grpSpPr>
          <a:xfrm>
            <a:off x="2296949" y="1647530"/>
            <a:ext cx="595608" cy="1825350"/>
            <a:chOff x="5936458" y="3646450"/>
            <a:chExt cx="530819" cy="1626793"/>
          </a:xfrm>
        </p:grpSpPr>
        <p:pic>
          <p:nvPicPr>
            <p:cNvPr id="14" name="Picture 13">
              <a:extLst>
                <a:ext uri="{FF2B5EF4-FFF2-40B4-BE49-F238E27FC236}">
                  <a16:creationId xmlns:a16="http://schemas.microsoft.com/office/drawing/2014/main" id="{09F15B77-A23A-48BC-A686-6096128DAFDD}"/>
                </a:ext>
              </a:extLst>
            </p:cNvPr>
            <p:cNvPicPr>
              <a:picLocks noChangeAspect="1"/>
            </p:cNvPicPr>
            <p:nvPr/>
          </p:nvPicPr>
          <p:blipFill>
            <a:blip r:embed="rId3"/>
            <a:stretch>
              <a:fillRect/>
            </a:stretch>
          </p:blipFill>
          <p:spPr>
            <a:xfrm>
              <a:off x="5936458" y="3646450"/>
              <a:ext cx="530818" cy="487612"/>
            </a:xfrm>
            <a:prstGeom prst="rect">
              <a:avLst/>
            </a:prstGeom>
          </p:spPr>
        </p:pic>
        <p:pic>
          <p:nvPicPr>
            <p:cNvPr id="15" name="Picture 14">
              <a:extLst>
                <a:ext uri="{FF2B5EF4-FFF2-40B4-BE49-F238E27FC236}">
                  <a16:creationId xmlns:a16="http://schemas.microsoft.com/office/drawing/2014/main" id="{E6D36C11-B2AB-4062-A8D5-B2DF61B79806}"/>
                </a:ext>
              </a:extLst>
            </p:cNvPr>
            <p:cNvPicPr>
              <a:picLocks noChangeAspect="1"/>
            </p:cNvPicPr>
            <p:nvPr/>
          </p:nvPicPr>
          <p:blipFill>
            <a:blip r:embed="rId3"/>
            <a:stretch>
              <a:fillRect/>
            </a:stretch>
          </p:blipFill>
          <p:spPr>
            <a:xfrm>
              <a:off x="5936458" y="4215834"/>
              <a:ext cx="530818" cy="487612"/>
            </a:xfrm>
            <a:prstGeom prst="rect">
              <a:avLst/>
            </a:prstGeom>
          </p:spPr>
        </p:pic>
        <p:pic>
          <p:nvPicPr>
            <p:cNvPr id="20" name="Picture 19">
              <a:extLst>
                <a:ext uri="{FF2B5EF4-FFF2-40B4-BE49-F238E27FC236}">
                  <a16:creationId xmlns:a16="http://schemas.microsoft.com/office/drawing/2014/main" id="{FCA05927-389B-4D9B-8861-B2231AF33D10}"/>
                </a:ext>
              </a:extLst>
            </p:cNvPr>
            <p:cNvPicPr>
              <a:picLocks noChangeAspect="1"/>
            </p:cNvPicPr>
            <p:nvPr/>
          </p:nvPicPr>
          <p:blipFill>
            <a:blip r:embed="rId3"/>
            <a:stretch>
              <a:fillRect/>
            </a:stretch>
          </p:blipFill>
          <p:spPr>
            <a:xfrm>
              <a:off x="5936459" y="4785631"/>
              <a:ext cx="530818" cy="487612"/>
            </a:xfrm>
            <a:prstGeom prst="rect">
              <a:avLst/>
            </a:prstGeom>
          </p:spPr>
        </p:pic>
      </p:grpSp>
      <p:grpSp>
        <p:nvGrpSpPr>
          <p:cNvPr id="21" name="Group 20">
            <a:extLst>
              <a:ext uri="{FF2B5EF4-FFF2-40B4-BE49-F238E27FC236}">
                <a16:creationId xmlns:a16="http://schemas.microsoft.com/office/drawing/2014/main" id="{4215D713-9E16-4ABE-9785-38CD1C9FEA9A}"/>
              </a:ext>
            </a:extLst>
          </p:cNvPr>
          <p:cNvGrpSpPr/>
          <p:nvPr/>
        </p:nvGrpSpPr>
        <p:grpSpPr>
          <a:xfrm>
            <a:off x="5182815" y="1647530"/>
            <a:ext cx="623312" cy="1217176"/>
            <a:chOff x="8530018" y="3627932"/>
            <a:chExt cx="555509" cy="1084773"/>
          </a:xfrm>
        </p:grpSpPr>
        <p:pic>
          <p:nvPicPr>
            <p:cNvPr id="22" name="Picture 21">
              <a:extLst>
                <a:ext uri="{FF2B5EF4-FFF2-40B4-BE49-F238E27FC236}">
                  <a16:creationId xmlns:a16="http://schemas.microsoft.com/office/drawing/2014/main" id="{42F019E1-1F01-410D-8FBA-053195B6BC36}"/>
                </a:ext>
              </a:extLst>
            </p:cNvPr>
            <p:cNvPicPr>
              <a:picLocks noChangeAspect="1"/>
            </p:cNvPicPr>
            <p:nvPr/>
          </p:nvPicPr>
          <p:blipFill>
            <a:blip r:embed="rId4"/>
            <a:stretch>
              <a:fillRect/>
            </a:stretch>
          </p:blipFill>
          <p:spPr>
            <a:xfrm>
              <a:off x="8530018" y="3627932"/>
              <a:ext cx="555508" cy="506131"/>
            </a:xfrm>
            <a:prstGeom prst="rect">
              <a:avLst/>
            </a:prstGeom>
          </p:spPr>
        </p:pic>
        <p:pic>
          <p:nvPicPr>
            <p:cNvPr id="23" name="Picture 22">
              <a:extLst>
                <a:ext uri="{FF2B5EF4-FFF2-40B4-BE49-F238E27FC236}">
                  <a16:creationId xmlns:a16="http://schemas.microsoft.com/office/drawing/2014/main" id="{D7D988A5-EF81-417A-87A8-3CB97D24E571}"/>
                </a:ext>
              </a:extLst>
            </p:cNvPr>
            <p:cNvPicPr>
              <a:picLocks noChangeAspect="1"/>
            </p:cNvPicPr>
            <p:nvPr/>
          </p:nvPicPr>
          <p:blipFill>
            <a:blip r:embed="rId4"/>
            <a:stretch>
              <a:fillRect/>
            </a:stretch>
          </p:blipFill>
          <p:spPr>
            <a:xfrm>
              <a:off x="8530019" y="4206574"/>
              <a:ext cx="555508" cy="506131"/>
            </a:xfrm>
            <a:prstGeom prst="rect">
              <a:avLst/>
            </a:prstGeom>
          </p:spPr>
        </p:pic>
      </p:grpSp>
      <p:grpSp>
        <p:nvGrpSpPr>
          <p:cNvPr id="24" name="Group 23">
            <a:extLst>
              <a:ext uri="{FF2B5EF4-FFF2-40B4-BE49-F238E27FC236}">
                <a16:creationId xmlns:a16="http://schemas.microsoft.com/office/drawing/2014/main" id="{225D5807-C05A-46F2-AF86-BDC11CA9415B}"/>
              </a:ext>
            </a:extLst>
          </p:cNvPr>
          <p:cNvGrpSpPr/>
          <p:nvPr/>
        </p:nvGrpSpPr>
        <p:grpSpPr>
          <a:xfrm>
            <a:off x="3729494" y="1647530"/>
            <a:ext cx="616384" cy="2488928"/>
            <a:chOff x="7274776" y="3634106"/>
            <a:chExt cx="549335" cy="2218192"/>
          </a:xfrm>
        </p:grpSpPr>
        <p:pic>
          <p:nvPicPr>
            <p:cNvPr id="25" name="Picture 24">
              <a:extLst>
                <a:ext uri="{FF2B5EF4-FFF2-40B4-BE49-F238E27FC236}">
                  <a16:creationId xmlns:a16="http://schemas.microsoft.com/office/drawing/2014/main" id="{5E50A68A-71F1-475B-8821-BE588F70C177}"/>
                </a:ext>
              </a:extLst>
            </p:cNvPr>
            <p:cNvPicPr>
              <a:picLocks noChangeAspect="1"/>
            </p:cNvPicPr>
            <p:nvPr/>
          </p:nvPicPr>
          <p:blipFill>
            <a:blip r:embed="rId5"/>
            <a:stretch>
              <a:fillRect/>
            </a:stretch>
          </p:blipFill>
          <p:spPr>
            <a:xfrm>
              <a:off x="7274777" y="3634106"/>
              <a:ext cx="549334" cy="512300"/>
            </a:xfrm>
            <a:prstGeom prst="rect">
              <a:avLst/>
            </a:prstGeom>
          </p:spPr>
        </p:pic>
        <p:pic>
          <p:nvPicPr>
            <p:cNvPr id="26" name="Picture 25">
              <a:extLst>
                <a:ext uri="{FF2B5EF4-FFF2-40B4-BE49-F238E27FC236}">
                  <a16:creationId xmlns:a16="http://schemas.microsoft.com/office/drawing/2014/main" id="{51D15800-92EF-4BD7-8EBD-AD28EAFF7703}"/>
                </a:ext>
              </a:extLst>
            </p:cNvPr>
            <p:cNvPicPr>
              <a:picLocks noChangeAspect="1"/>
            </p:cNvPicPr>
            <p:nvPr/>
          </p:nvPicPr>
          <p:blipFill>
            <a:blip r:embed="rId5"/>
            <a:stretch>
              <a:fillRect/>
            </a:stretch>
          </p:blipFill>
          <p:spPr>
            <a:xfrm>
              <a:off x="7274776" y="4227185"/>
              <a:ext cx="549334" cy="512300"/>
            </a:xfrm>
            <a:prstGeom prst="rect">
              <a:avLst/>
            </a:prstGeom>
          </p:spPr>
        </p:pic>
        <p:pic>
          <p:nvPicPr>
            <p:cNvPr id="27" name="Picture 26">
              <a:extLst>
                <a:ext uri="{FF2B5EF4-FFF2-40B4-BE49-F238E27FC236}">
                  <a16:creationId xmlns:a16="http://schemas.microsoft.com/office/drawing/2014/main" id="{3BDD13E2-AA67-4815-BE36-BA8476B2ED45}"/>
                </a:ext>
              </a:extLst>
            </p:cNvPr>
            <p:cNvPicPr>
              <a:picLocks noChangeAspect="1"/>
            </p:cNvPicPr>
            <p:nvPr/>
          </p:nvPicPr>
          <p:blipFill>
            <a:blip r:embed="rId5"/>
            <a:stretch>
              <a:fillRect/>
            </a:stretch>
          </p:blipFill>
          <p:spPr>
            <a:xfrm>
              <a:off x="7274776" y="4785631"/>
              <a:ext cx="549334" cy="512300"/>
            </a:xfrm>
            <a:prstGeom prst="rect">
              <a:avLst/>
            </a:prstGeom>
          </p:spPr>
        </p:pic>
        <p:pic>
          <p:nvPicPr>
            <p:cNvPr id="28" name="Picture 27">
              <a:extLst>
                <a:ext uri="{FF2B5EF4-FFF2-40B4-BE49-F238E27FC236}">
                  <a16:creationId xmlns:a16="http://schemas.microsoft.com/office/drawing/2014/main" id="{0EE80726-F4C3-4144-9524-FE51EB131DC5}"/>
                </a:ext>
              </a:extLst>
            </p:cNvPr>
            <p:cNvPicPr>
              <a:picLocks noChangeAspect="1"/>
            </p:cNvPicPr>
            <p:nvPr/>
          </p:nvPicPr>
          <p:blipFill>
            <a:blip r:embed="rId5"/>
            <a:stretch>
              <a:fillRect/>
            </a:stretch>
          </p:blipFill>
          <p:spPr>
            <a:xfrm>
              <a:off x="7274776" y="5339998"/>
              <a:ext cx="549334" cy="512300"/>
            </a:xfrm>
            <a:prstGeom prst="rect">
              <a:avLst/>
            </a:prstGeom>
          </p:spPr>
        </p:pic>
      </p:grpSp>
      <p:grpSp>
        <p:nvGrpSpPr>
          <p:cNvPr id="29" name="Group 28">
            <a:extLst>
              <a:ext uri="{FF2B5EF4-FFF2-40B4-BE49-F238E27FC236}">
                <a16:creationId xmlns:a16="http://schemas.microsoft.com/office/drawing/2014/main" id="{E712FE0D-994A-46A4-80C7-C5012CC45BFE}"/>
              </a:ext>
            </a:extLst>
          </p:cNvPr>
          <p:cNvGrpSpPr/>
          <p:nvPr/>
        </p:nvGrpSpPr>
        <p:grpSpPr>
          <a:xfrm>
            <a:off x="864404" y="1647530"/>
            <a:ext cx="595608" cy="3160044"/>
            <a:chOff x="2806575" y="3932644"/>
            <a:chExt cx="398113" cy="2112224"/>
          </a:xfrm>
        </p:grpSpPr>
        <p:pic>
          <p:nvPicPr>
            <p:cNvPr id="30" name="Picture 29">
              <a:extLst>
                <a:ext uri="{FF2B5EF4-FFF2-40B4-BE49-F238E27FC236}">
                  <a16:creationId xmlns:a16="http://schemas.microsoft.com/office/drawing/2014/main" id="{F0C56F10-2068-4A75-9C39-84D2F7D3E4DC}"/>
                </a:ext>
              </a:extLst>
            </p:cNvPr>
            <p:cNvPicPr>
              <a:picLocks noChangeAspect="1"/>
            </p:cNvPicPr>
            <p:nvPr/>
          </p:nvPicPr>
          <p:blipFill>
            <a:blip r:embed="rId6"/>
            <a:stretch>
              <a:fillRect/>
            </a:stretch>
          </p:blipFill>
          <p:spPr>
            <a:xfrm>
              <a:off x="2806575" y="3932644"/>
              <a:ext cx="398113" cy="400220"/>
            </a:xfrm>
            <a:prstGeom prst="rect">
              <a:avLst/>
            </a:prstGeom>
          </p:spPr>
        </p:pic>
        <p:pic>
          <p:nvPicPr>
            <p:cNvPr id="31" name="Picture 30">
              <a:extLst>
                <a:ext uri="{FF2B5EF4-FFF2-40B4-BE49-F238E27FC236}">
                  <a16:creationId xmlns:a16="http://schemas.microsoft.com/office/drawing/2014/main" id="{CF04AE7F-2161-4238-85E3-373FF77C2E12}"/>
                </a:ext>
              </a:extLst>
            </p:cNvPr>
            <p:cNvPicPr>
              <a:picLocks noChangeAspect="1"/>
            </p:cNvPicPr>
            <p:nvPr/>
          </p:nvPicPr>
          <p:blipFill>
            <a:blip r:embed="rId6"/>
            <a:stretch>
              <a:fillRect/>
            </a:stretch>
          </p:blipFill>
          <p:spPr>
            <a:xfrm>
              <a:off x="2806575" y="4360645"/>
              <a:ext cx="398113" cy="400220"/>
            </a:xfrm>
            <a:prstGeom prst="rect">
              <a:avLst/>
            </a:prstGeom>
          </p:spPr>
        </p:pic>
        <p:pic>
          <p:nvPicPr>
            <p:cNvPr id="32" name="Picture 31">
              <a:extLst>
                <a:ext uri="{FF2B5EF4-FFF2-40B4-BE49-F238E27FC236}">
                  <a16:creationId xmlns:a16="http://schemas.microsoft.com/office/drawing/2014/main" id="{6D89BF65-1930-482E-85A0-2727F145FFD5}"/>
                </a:ext>
              </a:extLst>
            </p:cNvPr>
            <p:cNvPicPr>
              <a:picLocks noChangeAspect="1"/>
            </p:cNvPicPr>
            <p:nvPr/>
          </p:nvPicPr>
          <p:blipFill>
            <a:blip r:embed="rId6"/>
            <a:stretch>
              <a:fillRect/>
            </a:stretch>
          </p:blipFill>
          <p:spPr>
            <a:xfrm>
              <a:off x="2806575" y="4788646"/>
              <a:ext cx="398113" cy="400220"/>
            </a:xfrm>
            <a:prstGeom prst="rect">
              <a:avLst/>
            </a:prstGeom>
          </p:spPr>
        </p:pic>
        <p:pic>
          <p:nvPicPr>
            <p:cNvPr id="33" name="Picture 32">
              <a:extLst>
                <a:ext uri="{FF2B5EF4-FFF2-40B4-BE49-F238E27FC236}">
                  <a16:creationId xmlns:a16="http://schemas.microsoft.com/office/drawing/2014/main" id="{92124224-B12B-4F22-9791-DCF8ABABC2B1}"/>
                </a:ext>
              </a:extLst>
            </p:cNvPr>
            <p:cNvPicPr>
              <a:picLocks noChangeAspect="1"/>
            </p:cNvPicPr>
            <p:nvPr/>
          </p:nvPicPr>
          <p:blipFill>
            <a:blip r:embed="rId6"/>
            <a:stretch>
              <a:fillRect/>
            </a:stretch>
          </p:blipFill>
          <p:spPr>
            <a:xfrm>
              <a:off x="2806575" y="5216647"/>
              <a:ext cx="398113" cy="400220"/>
            </a:xfrm>
            <a:prstGeom prst="rect">
              <a:avLst/>
            </a:prstGeom>
          </p:spPr>
        </p:pic>
        <p:pic>
          <p:nvPicPr>
            <p:cNvPr id="34" name="Picture 33">
              <a:extLst>
                <a:ext uri="{FF2B5EF4-FFF2-40B4-BE49-F238E27FC236}">
                  <a16:creationId xmlns:a16="http://schemas.microsoft.com/office/drawing/2014/main" id="{88EF4004-8C1B-4B15-AD94-962B109B0001}"/>
                </a:ext>
              </a:extLst>
            </p:cNvPr>
            <p:cNvPicPr>
              <a:picLocks noChangeAspect="1"/>
            </p:cNvPicPr>
            <p:nvPr/>
          </p:nvPicPr>
          <p:blipFill>
            <a:blip r:embed="rId6"/>
            <a:stretch>
              <a:fillRect/>
            </a:stretch>
          </p:blipFill>
          <p:spPr>
            <a:xfrm>
              <a:off x="2806575" y="5644648"/>
              <a:ext cx="398113" cy="400220"/>
            </a:xfrm>
            <a:prstGeom prst="rect">
              <a:avLst/>
            </a:prstGeom>
          </p:spPr>
        </p:pic>
      </p:grpSp>
      <p:sp>
        <p:nvSpPr>
          <p:cNvPr id="4" name="Content Placeholder 2">
            <a:extLst>
              <a:ext uri="{FF2B5EF4-FFF2-40B4-BE49-F238E27FC236}">
                <a16:creationId xmlns:a16="http://schemas.microsoft.com/office/drawing/2014/main" id="{62B8214B-6497-4C3B-AF23-17565C609501}"/>
              </a:ext>
            </a:extLst>
          </p:cNvPr>
          <p:cNvSpPr txBox="1">
            <a:spLocks/>
          </p:cNvSpPr>
          <p:nvPr/>
        </p:nvSpPr>
        <p:spPr>
          <a:xfrm>
            <a:off x="6192012" y="1567970"/>
            <a:ext cx="5390389" cy="409559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Say the value of each column of counters.</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Click to reveal the value of each set of counters and write the total value as an addition equation. </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a:t>
            </a:r>
            <a:r>
              <a:rPr lang="en-GB" sz="2000" dirty="0">
                <a:latin typeface="Arial" panose="020B0604020202020204" pitchFamily="34" charset="0"/>
                <a:cs typeface="Arial" panose="020B0604020202020204" pitchFamily="34" charset="0"/>
              </a:rPr>
              <a:t>hat is the value of the 3?</a:t>
            </a:r>
          </a:p>
          <a:p>
            <a:pPr>
              <a:lnSpc>
                <a:spcPct val="120000"/>
              </a:lnSpc>
              <a:spcBef>
                <a:spcPts val="600"/>
              </a:spcBef>
              <a:spcAft>
                <a:spcPts val="600"/>
              </a:spcAft>
              <a:buClr>
                <a:srgbClr val="585858"/>
              </a:buClr>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R</a:t>
            </a:r>
            <a:r>
              <a:rPr lang="en-GB" sz="2000" dirty="0">
                <a:latin typeface="Arial" panose="020B0604020202020204" pitchFamily="34" charset="0"/>
                <a:cs typeface="Arial" panose="020B0604020202020204" pitchFamily="34" charset="0"/>
              </a:rPr>
              <a:t>epeat using representations of other 4-digit numbers.</a:t>
            </a:r>
          </a:p>
          <a:p>
            <a:pPr marL="0" indent="0">
              <a:lnSpc>
                <a:spcPct val="120000"/>
              </a:lnSpc>
              <a:spcBef>
                <a:spcPts val="600"/>
              </a:spcBef>
              <a:spcAft>
                <a:spcPts val="600"/>
              </a:spcAft>
              <a:buClr>
                <a:srgbClr val="585858"/>
              </a:buClr>
              <a:buNone/>
            </a:pPr>
            <a:endParaRPr lang="en-US" sz="2000" dirty="0"/>
          </a:p>
          <a:p>
            <a:pPr>
              <a:lnSpc>
                <a:spcPct val="120000"/>
              </a:lnSpc>
              <a:spcBef>
                <a:spcPts val="600"/>
              </a:spcBef>
              <a:spcAft>
                <a:spcPts val="600"/>
              </a:spcAft>
              <a:buClr>
                <a:srgbClr val="585858"/>
              </a:buClr>
              <a:buFont typeface="Arial" panose="020B0604020202020204" pitchFamily="34" charset="0"/>
              <a:buChar char="•"/>
            </a:pPr>
            <a:endParaRPr lang="en-GB" sz="2000" dirty="0"/>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
        <p:nvSpPr>
          <p:cNvPr id="5" name="TextBox 19">
            <a:extLst>
              <a:ext uri="{FF2B5EF4-FFF2-40B4-BE49-F238E27FC236}">
                <a16:creationId xmlns:a16="http://schemas.microsoft.com/office/drawing/2014/main" id="{B4B1CEA9-EF88-45E7-BCF5-09E50EF8C4D7}"/>
              </a:ext>
            </a:extLst>
          </p:cNvPr>
          <p:cNvSpPr txBox="1"/>
          <p:nvPr/>
        </p:nvSpPr>
        <p:spPr>
          <a:xfrm>
            <a:off x="6192011" y="3849044"/>
            <a:ext cx="537610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US" sz="2000" i="1" dirty="0"/>
              <a:t>T</a:t>
            </a:r>
            <a:r>
              <a:rPr lang="en-GB" sz="2000" i="1" dirty="0"/>
              <a:t>he 3 represents three hundreds.</a:t>
            </a:r>
          </a:p>
        </p:txBody>
      </p:sp>
    </p:spTree>
    <p:extLst>
      <p:ext uri="{BB962C8B-B14F-4D97-AF65-F5344CB8AC3E}">
        <p14:creationId xmlns:p14="http://schemas.microsoft.com/office/powerpoint/2010/main" val="12035675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2CB65BF-E713-46F9-B3E9-7300B5EFAFFD}"/>
              </a:ext>
            </a:extLst>
          </p:cNvPr>
          <p:cNvSpPr>
            <a:spLocks noGrp="1"/>
          </p:cNvSpPr>
          <p:nvPr>
            <p:ph type="title"/>
          </p:nvPr>
        </p:nvSpPr>
        <p:spPr/>
        <p:txBody>
          <a:bodyPr/>
          <a:lstStyle/>
          <a:p>
            <a:r>
              <a:rPr lang="en-US" altLang="en-US" dirty="0"/>
              <a:t>4NPV-2 Place value in four-digit numbers</a:t>
            </a:r>
            <a:endParaRPr lang="en-GB" dirty="0"/>
          </a:p>
        </p:txBody>
      </p:sp>
      <p:sp>
        <p:nvSpPr>
          <p:cNvPr id="6" name="TextBox 5">
            <a:extLst>
              <a:ext uri="{FF2B5EF4-FFF2-40B4-BE49-F238E27FC236}">
                <a16:creationId xmlns:a16="http://schemas.microsoft.com/office/drawing/2014/main" id="{9635C174-A8BD-43E5-8539-B83B3C28B1CD}"/>
              </a:ext>
            </a:extLst>
          </p:cNvPr>
          <p:cNvSpPr txBox="1"/>
          <p:nvPr/>
        </p:nvSpPr>
        <p:spPr bwMode="auto">
          <a:xfrm>
            <a:off x="882060" y="5857324"/>
            <a:ext cx="44435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ea typeface="Myriad Pro Semibold" charset="0"/>
                <a:cs typeface="Arial" panose="020B0604020202020204" pitchFamily="34" charset="0"/>
              </a:rPr>
              <a:t>40</a:t>
            </a:r>
          </a:p>
        </p:txBody>
      </p:sp>
      <p:sp>
        <p:nvSpPr>
          <p:cNvPr id="7" name="TextBox 6">
            <a:extLst>
              <a:ext uri="{FF2B5EF4-FFF2-40B4-BE49-F238E27FC236}">
                <a16:creationId xmlns:a16="http://schemas.microsoft.com/office/drawing/2014/main" id="{8B175F16-1537-40EB-85B9-1C78BA78D312}"/>
              </a:ext>
            </a:extLst>
          </p:cNvPr>
          <p:cNvSpPr txBox="1"/>
          <p:nvPr/>
        </p:nvSpPr>
        <p:spPr bwMode="auto">
          <a:xfrm>
            <a:off x="2174151" y="5857323"/>
            <a:ext cx="76815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ea typeface="Myriad Pro Semibold" charset="0"/>
                <a:cs typeface="Arial" panose="020B0604020202020204" pitchFamily="34" charset="0"/>
              </a:rPr>
              <a:t>5,000</a:t>
            </a:r>
          </a:p>
        </p:txBody>
      </p:sp>
      <p:sp>
        <p:nvSpPr>
          <p:cNvPr id="8" name="TextBox 7">
            <a:extLst>
              <a:ext uri="{FF2B5EF4-FFF2-40B4-BE49-F238E27FC236}">
                <a16:creationId xmlns:a16="http://schemas.microsoft.com/office/drawing/2014/main" id="{9D141FBD-75F8-4D59-8B18-89C4E3461375}"/>
              </a:ext>
            </a:extLst>
          </p:cNvPr>
          <p:cNvSpPr txBox="1"/>
          <p:nvPr/>
        </p:nvSpPr>
        <p:spPr bwMode="auto">
          <a:xfrm>
            <a:off x="3752630" y="5857322"/>
            <a:ext cx="3145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ea typeface="Myriad Pro Semibold" charset="0"/>
                <a:cs typeface="Arial" panose="020B0604020202020204" pitchFamily="34" charset="0"/>
              </a:rPr>
              <a:t>2</a:t>
            </a:r>
          </a:p>
        </p:txBody>
      </p:sp>
      <p:sp>
        <p:nvSpPr>
          <p:cNvPr id="9" name="TextBox 8">
            <a:extLst>
              <a:ext uri="{FF2B5EF4-FFF2-40B4-BE49-F238E27FC236}">
                <a16:creationId xmlns:a16="http://schemas.microsoft.com/office/drawing/2014/main" id="{51955A4B-2073-4F72-BFC1-ABB74C1A85AF}"/>
              </a:ext>
            </a:extLst>
          </p:cNvPr>
          <p:cNvSpPr txBox="1"/>
          <p:nvPr/>
        </p:nvSpPr>
        <p:spPr bwMode="auto">
          <a:xfrm>
            <a:off x="5153341" y="5857321"/>
            <a:ext cx="5741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ea typeface="Myriad Pro Semibold" charset="0"/>
                <a:cs typeface="Arial" panose="020B0604020202020204" pitchFamily="34" charset="0"/>
              </a:rPr>
              <a:t>300</a:t>
            </a:r>
          </a:p>
        </p:txBody>
      </p:sp>
      <p:sp>
        <p:nvSpPr>
          <p:cNvPr id="10" name="TextBox 9">
            <a:extLst>
              <a:ext uri="{FF2B5EF4-FFF2-40B4-BE49-F238E27FC236}">
                <a16:creationId xmlns:a16="http://schemas.microsoft.com/office/drawing/2014/main" id="{E6573329-A08C-4C9E-B7FF-CD35CE212A0C}"/>
              </a:ext>
            </a:extLst>
          </p:cNvPr>
          <p:cNvSpPr txBox="1"/>
          <p:nvPr/>
        </p:nvSpPr>
        <p:spPr bwMode="auto">
          <a:xfrm>
            <a:off x="5746772" y="5857321"/>
            <a:ext cx="128094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000" dirty="0">
                <a:ea typeface="Myriad Pro Semibold" charset="0"/>
                <a:cs typeface="Arial" panose="020B0604020202020204" pitchFamily="34" charset="0"/>
              </a:rPr>
              <a:t>=</a:t>
            </a:r>
            <a:r>
              <a:rPr lang="en-GB" sz="2000" dirty="0">
                <a:latin typeface="Arial" panose="020B0604020202020204" pitchFamily="34" charset="0"/>
                <a:ea typeface="Myriad Pro Semibold" charset="0"/>
                <a:cs typeface="Arial" panose="020B0604020202020204" pitchFamily="34" charset="0"/>
              </a:rPr>
              <a:t> </a:t>
            </a:r>
            <a:r>
              <a:rPr lang="en-GB" sz="2000" dirty="0">
                <a:ea typeface="Myriad Pro Semibold" charset="0"/>
                <a:cs typeface="Arial" panose="020B0604020202020204" pitchFamily="34" charset="0"/>
              </a:rPr>
              <a:t>5,342</a:t>
            </a:r>
          </a:p>
        </p:txBody>
      </p:sp>
      <p:grpSp>
        <p:nvGrpSpPr>
          <p:cNvPr id="19" name="Group 18">
            <a:extLst>
              <a:ext uri="{FF2B5EF4-FFF2-40B4-BE49-F238E27FC236}">
                <a16:creationId xmlns:a16="http://schemas.microsoft.com/office/drawing/2014/main" id="{41F796A2-8BD6-4B80-A994-3822C8C4B2FD}"/>
              </a:ext>
            </a:extLst>
          </p:cNvPr>
          <p:cNvGrpSpPr/>
          <p:nvPr/>
        </p:nvGrpSpPr>
        <p:grpSpPr>
          <a:xfrm>
            <a:off x="1668457" y="5857321"/>
            <a:ext cx="3117186" cy="400110"/>
            <a:chOff x="2147276" y="4799699"/>
            <a:chExt cx="4145925" cy="400110"/>
          </a:xfrm>
        </p:grpSpPr>
        <p:sp>
          <p:nvSpPr>
            <p:cNvPr id="16" name="TextBox 15">
              <a:extLst>
                <a:ext uri="{FF2B5EF4-FFF2-40B4-BE49-F238E27FC236}">
                  <a16:creationId xmlns:a16="http://schemas.microsoft.com/office/drawing/2014/main" id="{FD99E3FA-712B-40F2-A65C-74B8902BC360}"/>
                </a:ext>
              </a:extLst>
            </p:cNvPr>
            <p:cNvSpPr txBox="1"/>
            <p:nvPr/>
          </p:nvSpPr>
          <p:spPr>
            <a:xfrm>
              <a:off x="2147276" y="4799699"/>
              <a:ext cx="416172" cy="400110"/>
            </a:xfrm>
            <a:prstGeom prst="rect">
              <a:avLst/>
            </a:prstGeom>
            <a:noFill/>
          </p:spPr>
          <p:txBody>
            <a:bodyPr wrap="none" rtlCol="0">
              <a:spAutoFit/>
            </a:bodyPr>
            <a:lstStyle/>
            <a:p>
              <a:pPr>
                <a:buNone/>
              </a:pPr>
              <a:r>
                <a:rPr lang="en-GB" sz="2000" dirty="0">
                  <a:cs typeface="Arial" panose="020B0604020202020204" pitchFamily="34" charset="0"/>
                </a:rPr>
                <a:t>+</a:t>
              </a:r>
            </a:p>
          </p:txBody>
        </p:sp>
        <p:sp>
          <p:nvSpPr>
            <p:cNvPr id="17" name="TextBox 16">
              <a:extLst>
                <a:ext uri="{FF2B5EF4-FFF2-40B4-BE49-F238E27FC236}">
                  <a16:creationId xmlns:a16="http://schemas.microsoft.com/office/drawing/2014/main" id="{FF9410A3-394C-44D7-AADD-C2E18E0280B9}"/>
                </a:ext>
              </a:extLst>
            </p:cNvPr>
            <p:cNvSpPr txBox="1"/>
            <p:nvPr/>
          </p:nvSpPr>
          <p:spPr>
            <a:xfrm>
              <a:off x="3974160" y="4799699"/>
              <a:ext cx="416172" cy="400110"/>
            </a:xfrm>
            <a:prstGeom prst="rect">
              <a:avLst/>
            </a:prstGeom>
            <a:noFill/>
          </p:spPr>
          <p:txBody>
            <a:bodyPr wrap="none" rtlCol="0">
              <a:spAutoFit/>
            </a:bodyPr>
            <a:lstStyle/>
            <a:p>
              <a:pPr>
                <a:buNone/>
              </a:pPr>
              <a:r>
                <a:rPr lang="en-GB" sz="2000" dirty="0">
                  <a:cs typeface="Arial" panose="020B0604020202020204" pitchFamily="34" charset="0"/>
                </a:rPr>
                <a:t>+</a:t>
              </a:r>
            </a:p>
          </p:txBody>
        </p:sp>
        <p:sp>
          <p:nvSpPr>
            <p:cNvPr id="18" name="TextBox 17">
              <a:extLst>
                <a:ext uri="{FF2B5EF4-FFF2-40B4-BE49-F238E27FC236}">
                  <a16:creationId xmlns:a16="http://schemas.microsoft.com/office/drawing/2014/main" id="{ED7A7039-B2F8-4CE7-9A2A-087EC3F30929}"/>
                </a:ext>
              </a:extLst>
            </p:cNvPr>
            <p:cNvSpPr txBox="1"/>
            <p:nvPr/>
          </p:nvSpPr>
          <p:spPr>
            <a:xfrm>
              <a:off x="5877029" y="4799699"/>
              <a:ext cx="416172" cy="400110"/>
            </a:xfrm>
            <a:prstGeom prst="rect">
              <a:avLst/>
            </a:prstGeom>
            <a:noFill/>
          </p:spPr>
          <p:txBody>
            <a:bodyPr wrap="none" rtlCol="0">
              <a:spAutoFit/>
            </a:bodyPr>
            <a:lstStyle/>
            <a:p>
              <a:pPr>
                <a:buNone/>
              </a:pPr>
              <a:r>
                <a:rPr lang="en-GB" sz="2000" dirty="0">
                  <a:cs typeface="Arial" panose="020B0604020202020204" pitchFamily="34" charset="0"/>
                </a:rPr>
                <a:t>+</a:t>
              </a:r>
            </a:p>
          </p:txBody>
        </p:sp>
      </p:grpSp>
      <p:grpSp>
        <p:nvGrpSpPr>
          <p:cNvPr id="13" name="Group 12">
            <a:extLst>
              <a:ext uri="{FF2B5EF4-FFF2-40B4-BE49-F238E27FC236}">
                <a16:creationId xmlns:a16="http://schemas.microsoft.com/office/drawing/2014/main" id="{BDF7CB94-C8BF-40AF-B799-EC973E4B694A}"/>
              </a:ext>
            </a:extLst>
          </p:cNvPr>
          <p:cNvGrpSpPr/>
          <p:nvPr/>
        </p:nvGrpSpPr>
        <p:grpSpPr>
          <a:xfrm>
            <a:off x="5246796" y="1647530"/>
            <a:ext cx="595608" cy="1825350"/>
            <a:chOff x="5936458" y="3646450"/>
            <a:chExt cx="530819" cy="1626793"/>
          </a:xfrm>
        </p:grpSpPr>
        <p:pic>
          <p:nvPicPr>
            <p:cNvPr id="14" name="Picture 13">
              <a:extLst>
                <a:ext uri="{FF2B5EF4-FFF2-40B4-BE49-F238E27FC236}">
                  <a16:creationId xmlns:a16="http://schemas.microsoft.com/office/drawing/2014/main" id="{09F15B77-A23A-48BC-A686-6096128DAFDD}"/>
                </a:ext>
              </a:extLst>
            </p:cNvPr>
            <p:cNvPicPr>
              <a:picLocks noChangeAspect="1"/>
            </p:cNvPicPr>
            <p:nvPr/>
          </p:nvPicPr>
          <p:blipFill>
            <a:blip r:embed="rId3"/>
            <a:stretch>
              <a:fillRect/>
            </a:stretch>
          </p:blipFill>
          <p:spPr>
            <a:xfrm>
              <a:off x="5936458" y="3646450"/>
              <a:ext cx="530818" cy="487612"/>
            </a:xfrm>
            <a:prstGeom prst="rect">
              <a:avLst/>
            </a:prstGeom>
          </p:spPr>
        </p:pic>
        <p:pic>
          <p:nvPicPr>
            <p:cNvPr id="15" name="Picture 14">
              <a:extLst>
                <a:ext uri="{FF2B5EF4-FFF2-40B4-BE49-F238E27FC236}">
                  <a16:creationId xmlns:a16="http://schemas.microsoft.com/office/drawing/2014/main" id="{E6D36C11-B2AB-4062-A8D5-B2DF61B79806}"/>
                </a:ext>
              </a:extLst>
            </p:cNvPr>
            <p:cNvPicPr>
              <a:picLocks noChangeAspect="1"/>
            </p:cNvPicPr>
            <p:nvPr/>
          </p:nvPicPr>
          <p:blipFill>
            <a:blip r:embed="rId3"/>
            <a:stretch>
              <a:fillRect/>
            </a:stretch>
          </p:blipFill>
          <p:spPr>
            <a:xfrm>
              <a:off x="5936458" y="4215834"/>
              <a:ext cx="530818" cy="487612"/>
            </a:xfrm>
            <a:prstGeom prst="rect">
              <a:avLst/>
            </a:prstGeom>
          </p:spPr>
        </p:pic>
        <p:pic>
          <p:nvPicPr>
            <p:cNvPr id="20" name="Picture 19">
              <a:extLst>
                <a:ext uri="{FF2B5EF4-FFF2-40B4-BE49-F238E27FC236}">
                  <a16:creationId xmlns:a16="http://schemas.microsoft.com/office/drawing/2014/main" id="{FCA05927-389B-4D9B-8861-B2231AF33D10}"/>
                </a:ext>
              </a:extLst>
            </p:cNvPr>
            <p:cNvPicPr>
              <a:picLocks noChangeAspect="1"/>
            </p:cNvPicPr>
            <p:nvPr/>
          </p:nvPicPr>
          <p:blipFill>
            <a:blip r:embed="rId3"/>
            <a:stretch>
              <a:fillRect/>
            </a:stretch>
          </p:blipFill>
          <p:spPr>
            <a:xfrm>
              <a:off x="5936459" y="4785631"/>
              <a:ext cx="530818" cy="487612"/>
            </a:xfrm>
            <a:prstGeom prst="rect">
              <a:avLst/>
            </a:prstGeom>
          </p:spPr>
        </p:pic>
      </p:grpSp>
      <p:grpSp>
        <p:nvGrpSpPr>
          <p:cNvPr id="21" name="Group 20">
            <a:extLst>
              <a:ext uri="{FF2B5EF4-FFF2-40B4-BE49-F238E27FC236}">
                <a16:creationId xmlns:a16="http://schemas.microsoft.com/office/drawing/2014/main" id="{4215D713-9E16-4ABE-9785-38CD1C9FEA9A}"/>
              </a:ext>
            </a:extLst>
          </p:cNvPr>
          <p:cNvGrpSpPr/>
          <p:nvPr/>
        </p:nvGrpSpPr>
        <p:grpSpPr>
          <a:xfrm>
            <a:off x="3779142" y="1647530"/>
            <a:ext cx="623312" cy="1217176"/>
            <a:chOff x="8530018" y="3627932"/>
            <a:chExt cx="555509" cy="1084773"/>
          </a:xfrm>
        </p:grpSpPr>
        <p:pic>
          <p:nvPicPr>
            <p:cNvPr id="22" name="Picture 21">
              <a:extLst>
                <a:ext uri="{FF2B5EF4-FFF2-40B4-BE49-F238E27FC236}">
                  <a16:creationId xmlns:a16="http://schemas.microsoft.com/office/drawing/2014/main" id="{42F019E1-1F01-410D-8FBA-053195B6BC36}"/>
                </a:ext>
              </a:extLst>
            </p:cNvPr>
            <p:cNvPicPr>
              <a:picLocks noChangeAspect="1"/>
            </p:cNvPicPr>
            <p:nvPr/>
          </p:nvPicPr>
          <p:blipFill>
            <a:blip r:embed="rId4"/>
            <a:stretch>
              <a:fillRect/>
            </a:stretch>
          </p:blipFill>
          <p:spPr>
            <a:xfrm>
              <a:off x="8530018" y="3627932"/>
              <a:ext cx="555508" cy="506131"/>
            </a:xfrm>
            <a:prstGeom prst="rect">
              <a:avLst/>
            </a:prstGeom>
          </p:spPr>
        </p:pic>
        <p:pic>
          <p:nvPicPr>
            <p:cNvPr id="23" name="Picture 22">
              <a:extLst>
                <a:ext uri="{FF2B5EF4-FFF2-40B4-BE49-F238E27FC236}">
                  <a16:creationId xmlns:a16="http://schemas.microsoft.com/office/drawing/2014/main" id="{D7D988A5-EF81-417A-87A8-3CB97D24E571}"/>
                </a:ext>
              </a:extLst>
            </p:cNvPr>
            <p:cNvPicPr>
              <a:picLocks noChangeAspect="1"/>
            </p:cNvPicPr>
            <p:nvPr/>
          </p:nvPicPr>
          <p:blipFill>
            <a:blip r:embed="rId4"/>
            <a:stretch>
              <a:fillRect/>
            </a:stretch>
          </p:blipFill>
          <p:spPr>
            <a:xfrm>
              <a:off x="8530019" y="4206574"/>
              <a:ext cx="555508" cy="506131"/>
            </a:xfrm>
            <a:prstGeom prst="rect">
              <a:avLst/>
            </a:prstGeom>
          </p:spPr>
        </p:pic>
      </p:grpSp>
      <p:grpSp>
        <p:nvGrpSpPr>
          <p:cNvPr id="24" name="Group 23">
            <a:extLst>
              <a:ext uri="{FF2B5EF4-FFF2-40B4-BE49-F238E27FC236}">
                <a16:creationId xmlns:a16="http://schemas.microsoft.com/office/drawing/2014/main" id="{225D5807-C05A-46F2-AF86-BDC11CA9415B}"/>
              </a:ext>
            </a:extLst>
          </p:cNvPr>
          <p:cNvGrpSpPr/>
          <p:nvPr/>
        </p:nvGrpSpPr>
        <p:grpSpPr>
          <a:xfrm>
            <a:off x="878466" y="1647530"/>
            <a:ext cx="616384" cy="2488928"/>
            <a:chOff x="7274776" y="3634106"/>
            <a:chExt cx="549335" cy="2218192"/>
          </a:xfrm>
        </p:grpSpPr>
        <p:pic>
          <p:nvPicPr>
            <p:cNvPr id="25" name="Picture 24">
              <a:extLst>
                <a:ext uri="{FF2B5EF4-FFF2-40B4-BE49-F238E27FC236}">
                  <a16:creationId xmlns:a16="http://schemas.microsoft.com/office/drawing/2014/main" id="{5E50A68A-71F1-475B-8821-BE588F70C177}"/>
                </a:ext>
              </a:extLst>
            </p:cNvPr>
            <p:cNvPicPr>
              <a:picLocks noChangeAspect="1"/>
            </p:cNvPicPr>
            <p:nvPr/>
          </p:nvPicPr>
          <p:blipFill>
            <a:blip r:embed="rId5"/>
            <a:stretch>
              <a:fillRect/>
            </a:stretch>
          </p:blipFill>
          <p:spPr>
            <a:xfrm>
              <a:off x="7274777" y="3634106"/>
              <a:ext cx="549334" cy="512300"/>
            </a:xfrm>
            <a:prstGeom prst="rect">
              <a:avLst/>
            </a:prstGeom>
          </p:spPr>
        </p:pic>
        <p:pic>
          <p:nvPicPr>
            <p:cNvPr id="26" name="Picture 25">
              <a:extLst>
                <a:ext uri="{FF2B5EF4-FFF2-40B4-BE49-F238E27FC236}">
                  <a16:creationId xmlns:a16="http://schemas.microsoft.com/office/drawing/2014/main" id="{51D15800-92EF-4BD7-8EBD-AD28EAFF7703}"/>
                </a:ext>
              </a:extLst>
            </p:cNvPr>
            <p:cNvPicPr>
              <a:picLocks noChangeAspect="1"/>
            </p:cNvPicPr>
            <p:nvPr/>
          </p:nvPicPr>
          <p:blipFill>
            <a:blip r:embed="rId5"/>
            <a:stretch>
              <a:fillRect/>
            </a:stretch>
          </p:blipFill>
          <p:spPr>
            <a:xfrm>
              <a:off x="7274776" y="4227185"/>
              <a:ext cx="549334" cy="512300"/>
            </a:xfrm>
            <a:prstGeom prst="rect">
              <a:avLst/>
            </a:prstGeom>
          </p:spPr>
        </p:pic>
        <p:pic>
          <p:nvPicPr>
            <p:cNvPr id="27" name="Picture 26">
              <a:extLst>
                <a:ext uri="{FF2B5EF4-FFF2-40B4-BE49-F238E27FC236}">
                  <a16:creationId xmlns:a16="http://schemas.microsoft.com/office/drawing/2014/main" id="{3BDD13E2-AA67-4815-BE36-BA8476B2ED45}"/>
                </a:ext>
              </a:extLst>
            </p:cNvPr>
            <p:cNvPicPr>
              <a:picLocks noChangeAspect="1"/>
            </p:cNvPicPr>
            <p:nvPr/>
          </p:nvPicPr>
          <p:blipFill>
            <a:blip r:embed="rId5"/>
            <a:stretch>
              <a:fillRect/>
            </a:stretch>
          </p:blipFill>
          <p:spPr>
            <a:xfrm>
              <a:off x="7274776" y="4785631"/>
              <a:ext cx="549334" cy="512300"/>
            </a:xfrm>
            <a:prstGeom prst="rect">
              <a:avLst/>
            </a:prstGeom>
          </p:spPr>
        </p:pic>
        <p:pic>
          <p:nvPicPr>
            <p:cNvPr id="28" name="Picture 27">
              <a:extLst>
                <a:ext uri="{FF2B5EF4-FFF2-40B4-BE49-F238E27FC236}">
                  <a16:creationId xmlns:a16="http://schemas.microsoft.com/office/drawing/2014/main" id="{0EE80726-F4C3-4144-9524-FE51EB131DC5}"/>
                </a:ext>
              </a:extLst>
            </p:cNvPr>
            <p:cNvPicPr>
              <a:picLocks noChangeAspect="1"/>
            </p:cNvPicPr>
            <p:nvPr/>
          </p:nvPicPr>
          <p:blipFill>
            <a:blip r:embed="rId5"/>
            <a:stretch>
              <a:fillRect/>
            </a:stretch>
          </p:blipFill>
          <p:spPr>
            <a:xfrm>
              <a:off x="7274776" y="5339998"/>
              <a:ext cx="549334" cy="512300"/>
            </a:xfrm>
            <a:prstGeom prst="rect">
              <a:avLst/>
            </a:prstGeom>
          </p:spPr>
        </p:pic>
      </p:grpSp>
      <p:grpSp>
        <p:nvGrpSpPr>
          <p:cNvPr id="29" name="Group 28">
            <a:extLst>
              <a:ext uri="{FF2B5EF4-FFF2-40B4-BE49-F238E27FC236}">
                <a16:creationId xmlns:a16="http://schemas.microsoft.com/office/drawing/2014/main" id="{E712FE0D-994A-46A4-80C7-C5012CC45BFE}"/>
              </a:ext>
            </a:extLst>
          </p:cNvPr>
          <p:cNvGrpSpPr/>
          <p:nvPr/>
        </p:nvGrpSpPr>
        <p:grpSpPr>
          <a:xfrm>
            <a:off x="2339192" y="1647530"/>
            <a:ext cx="595608" cy="3160044"/>
            <a:chOff x="2806575" y="3932644"/>
            <a:chExt cx="398113" cy="2112224"/>
          </a:xfrm>
        </p:grpSpPr>
        <p:pic>
          <p:nvPicPr>
            <p:cNvPr id="30" name="Picture 29">
              <a:extLst>
                <a:ext uri="{FF2B5EF4-FFF2-40B4-BE49-F238E27FC236}">
                  <a16:creationId xmlns:a16="http://schemas.microsoft.com/office/drawing/2014/main" id="{F0C56F10-2068-4A75-9C39-84D2F7D3E4DC}"/>
                </a:ext>
              </a:extLst>
            </p:cNvPr>
            <p:cNvPicPr>
              <a:picLocks noChangeAspect="1"/>
            </p:cNvPicPr>
            <p:nvPr/>
          </p:nvPicPr>
          <p:blipFill>
            <a:blip r:embed="rId6"/>
            <a:stretch>
              <a:fillRect/>
            </a:stretch>
          </p:blipFill>
          <p:spPr>
            <a:xfrm>
              <a:off x="2806575" y="3932644"/>
              <a:ext cx="398113" cy="400220"/>
            </a:xfrm>
            <a:prstGeom prst="rect">
              <a:avLst/>
            </a:prstGeom>
          </p:spPr>
        </p:pic>
        <p:pic>
          <p:nvPicPr>
            <p:cNvPr id="31" name="Picture 30">
              <a:extLst>
                <a:ext uri="{FF2B5EF4-FFF2-40B4-BE49-F238E27FC236}">
                  <a16:creationId xmlns:a16="http://schemas.microsoft.com/office/drawing/2014/main" id="{CF04AE7F-2161-4238-85E3-373FF77C2E12}"/>
                </a:ext>
              </a:extLst>
            </p:cNvPr>
            <p:cNvPicPr>
              <a:picLocks noChangeAspect="1"/>
            </p:cNvPicPr>
            <p:nvPr/>
          </p:nvPicPr>
          <p:blipFill>
            <a:blip r:embed="rId6"/>
            <a:stretch>
              <a:fillRect/>
            </a:stretch>
          </p:blipFill>
          <p:spPr>
            <a:xfrm>
              <a:off x="2806575" y="4360645"/>
              <a:ext cx="398113" cy="400220"/>
            </a:xfrm>
            <a:prstGeom prst="rect">
              <a:avLst/>
            </a:prstGeom>
          </p:spPr>
        </p:pic>
        <p:pic>
          <p:nvPicPr>
            <p:cNvPr id="32" name="Picture 31">
              <a:extLst>
                <a:ext uri="{FF2B5EF4-FFF2-40B4-BE49-F238E27FC236}">
                  <a16:creationId xmlns:a16="http://schemas.microsoft.com/office/drawing/2014/main" id="{6D89BF65-1930-482E-85A0-2727F145FFD5}"/>
                </a:ext>
              </a:extLst>
            </p:cNvPr>
            <p:cNvPicPr>
              <a:picLocks noChangeAspect="1"/>
            </p:cNvPicPr>
            <p:nvPr/>
          </p:nvPicPr>
          <p:blipFill>
            <a:blip r:embed="rId6"/>
            <a:stretch>
              <a:fillRect/>
            </a:stretch>
          </p:blipFill>
          <p:spPr>
            <a:xfrm>
              <a:off x="2806575" y="4788646"/>
              <a:ext cx="398113" cy="400220"/>
            </a:xfrm>
            <a:prstGeom prst="rect">
              <a:avLst/>
            </a:prstGeom>
          </p:spPr>
        </p:pic>
        <p:pic>
          <p:nvPicPr>
            <p:cNvPr id="33" name="Picture 32">
              <a:extLst>
                <a:ext uri="{FF2B5EF4-FFF2-40B4-BE49-F238E27FC236}">
                  <a16:creationId xmlns:a16="http://schemas.microsoft.com/office/drawing/2014/main" id="{92124224-B12B-4F22-9791-DCF8ABABC2B1}"/>
                </a:ext>
              </a:extLst>
            </p:cNvPr>
            <p:cNvPicPr>
              <a:picLocks noChangeAspect="1"/>
            </p:cNvPicPr>
            <p:nvPr/>
          </p:nvPicPr>
          <p:blipFill>
            <a:blip r:embed="rId6"/>
            <a:stretch>
              <a:fillRect/>
            </a:stretch>
          </p:blipFill>
          <p:spPr>
            <a:xfrm>
              <a:off x="2806575" y="5216647"/>
              <a:ext cx="398113" cy="400220"/>
            </a:xfrm>
            <a:prstGeom prst="rect">
              <a:avLst/>
            </a:prstGeom>
          </p:spPr>
        </p:pic>
        <p:pic>
          <p:nvPicPr>
            <p:cNvPr id="34" name="Picture 33">
              <a:extLst>
                <a:ext uri="{FF2B5EF4-FFF2-40B4-BE49-F238E27FC236}">
                  <a16:creationId xmlns:a16="http://schemas.microsoft.com/office/drawing/2014/main" id="{88EF4004-8C1B-4B15-AD94-962B109B0001}"/>
                </a:ext>
              </a:extLst>
            </p:cNvPr>
            <p:cNvPicPr>
              <a:picLocks noChangeAspect="1"/>
            </p:cNvPicPr>
            <p:nvPr/>
          </p:nvPicPr>
          <p:blipFill>
            <a:blip r:embed="rId6"/>
            <a:stretch>
              <a:fillRect/>
            </a:stretch>
          </p:blipFill>
          <p:spPr>
            <a:xfrm>
              <a:off x="2806575" y="5644648"/>
              <a:ext cx="398113" cy="400220"/>
            </a:xfrm>
            <a:prstGeom prst="rect">
              <a:avLst/>
            </a:prstGeom>
          </p:spPr>
        </p:pic>
      </p:grpSp>
      <p:sp>
        <p:nvSpPr>
          <p:cNvPr id="4" name="Content Placeholder 2">
            <a:extLst>
              <a:ext uri="{FF2B5EF4-FFF2-40B4-BE49-F238E27FC236}">
                <a16:creationId xmlns:a16="http://schemas.microsoft.com/office/drawing/2014/main" id="{C881DC86-99D2-415A-A762-77FDA8EB6FED}"/>
              </a:ext>
            </a:extLst>
          </p:cNvPr>
          <p:cNvSpPr txBox="1">
            <a:spLocks/>
          </p:cNvSpPr>
          <p:nvPr/>
        </p:nvSpPr>
        <p:spPr>
          <a:xfrm>
            <a:off x="6192012" y="1567970"/>
            <a:ext cx="5390389" cy="409559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US" sz="2000" kern="0" dirty="0">
                <a:latin typeface="Arial" panose="020B0604020202020204" pitchFamily="34" charset="0"/>
                <a:cs typeface="Arial" panose="020B0604020202020204" pitchFamily="34" charset="0"/>
              </a:rPr>
              <a:t>Say and reveal </a:t>
            </a:r>
            <a:r>
              <a:rPr lang="en-GB" sz="2000" kern="0" dirty="0">
                <a:latin typeface="Arial" panose="020B0604020202020204" pitchFamily="34" charset="0"/>
                <a:cs typeface="Arial" panose="020B0604020202020204" pitchFamily="34" charset="0"/>
              </a:rPr>
              <a:t>the value of each column of counters. </a:t>
            </a:r>
            <a:r>
              <a:rPr lang="en-GB" sz="2000" dirty="0">
                <a:latin typeface="Arial" panose="020B0604020202020204" pitchFamily="34" charset="0"/>
                <a:cs typeface="Arial" panose="020B0604020202020204" pitchFamily="34" charset="0"/>
              </a:rPr>
              <a:t>Write the total value as an addition equation.</a:t>
            </a:r>
            <a:r>
              <a:rPr lang="en-GB" sz="2000" kern="0" dirty="0">
                <a:latin typeface="Arial" panose="020B0604020202020204" pitchFamily="34" charset="0"/>
                <a:cs typeface="Arial" panose="020B0604020202020204" pitchFamily="34" charset="0"/>
              </a:rPr>
              <a:t> </a:t>
            </a:r>
          </a:p>
          <a:p>
            <a:pPr>
              <a:lnSpc>
                <a:spcPct val="120000"/>
              </a:lnSpc>
              <a:spcBef>
                <a:spcPts val="600"/>
              </a:spcBef>
              <a:spcAft>
                <a:spcPts val="600"/>
              </a:spcAft>
              <a:buClr>
                <a:srgbClr val="585858"/>
              </a:buClr>
              <a:buFont typeface="Arial" panose="020B0604020202020204" pitchFamily="34" charset="0"/>
              <a:buChar char="•"/>
            </a:pPr>
            <a:r>
              <a:rPr lang="en-US" sz="2000" kern="0" dirty="0">
                <a:latin typeface="Arial" panose="020B0604020202020204" pitchFamily="34" charset="0"/>
                <a:cs typeface="Arial" panose="020B0604020202020204" pitchFamily="34" charset="0"/>
              </a:rPr>
              <a:t>What do you notice? Does is matter that the counters are in a different order? </a:t>
            </a:r>
          </a:p>
          <a:p>
            <a:pPr>
              <a:lnSpc>
                <a:spcPct val="120000"/>
              </a:lnSpc>
              <a:spcBef>
                <a:spcPts val="600"/>
              </a:spcBef>
              <a:spcAft>
                <a:spcPts val="600"/>
              </a:spcAft>
              <a:buClr>
                <a:srgbClr val="585858"/>
              </a:buClr>
              <a:buFont typeface="Arial" panose="020B0604020202020204" pitchFamily="34" charset="0"/>
              <a:buChar char="•"/>
            </a:pPr>
            <a:r>
              <a:rPr lang="en-US" sz="2000" kern="0" dirty="0">
                <a:latin typeface="Arial" panose="020B0604020202020204" pitchFamily="34" charset="0"/>
                <a:cs typeface="Arial" panose="020B0604020202020204" pitchFamily="34" charset="0"/>
              </a:rPr>
              <a:t>W</a:t>
            </a:r>
            <a:r>
              <a:rPr lang="en-GB" sz="2000" kern="0" dirty="0">
                <a:latin typeface="Arial" panose="020B0604020202020204" pitchFamily="34" charset="0"/>
                <a:cs typeface="Arial" panose="020B0604020202020204" pitchFamily="34" charset="0"/>
              </a:rPr>
              <a:t>hat is the value of the 5?</a:t>
            </a:r>
          </a:p>
          <a:p>
            <a:pPr>
              <a:lnSpc>
                <a:spcPct val="120000"/>
              </a:lnSpc>
              <a:spcBef>
                <a:spcPts val="600"/>
              </a:spcBef>
              <a:spcAft>
                <a:spcPts val="600"/>
              </a:spcAft>
              <a:buClr>
                <a:srgbClr val="585858"/>
              </a:buClr>
              <a:buFont typeface="Arial" panose="020B0604020202020204" pitchFamily="34" charset="0"/>
              <a:buChar char="•"/>
            </a:pPr>
            <a:endParaRPr lang="en-US" sz="2000" kern="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r>
              <a:rPr lang="en-US" sz="2000" kern="0" dirty="0">
                <a:latin typeface="Arial" panose="020B0604020202020204" pitchFamily="34" charset="0"/>
                <a:cs typeface="Arial" panose="020B0604020202020204" pitchFamily="34" charset="0"/>
              </a:rPr>
              <a:t>R</a:t>
            </a:r>
            <a:r>
              <a:rPr lang="en-GB" sz="2000" kern="0" dirty="0">
                <a:latin typeface="Arial" panose="020B0604020202020204" pitchFamily="34" charset="0"/>
                <a:cs typeface="Arial" panose="020B0604020202020204" pitchFamily="34" charset="0"/>
              </a:rPr>
              <a:t>epeat for other 4-digit numbers, using different arrangements.</a:t>
            </a:r>
            <a:endParaRPr lang="en-GB" sz="2000" kern="0" dirty="0">
              <a:solidFill>
                <a:schemeClr val="tx1"/>
              </a:solidFill>
              <a:latin typeface="Arial" panose="020B0604020202020204" pitchFamily="34" charset="0"/>
              <a:cs typeface="Arial" panose="020B0604020202020204" pitchFamily="34" charset="0"/>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
        <p:nvSpPr>
          <p:cNvPr id="5" name="TextBox 19">
            <a:extLst>
              <a:ext uri="{FF2B5EF4-FFF2-40B4-BE49-F238E27FC236}">
                <a16:creationId xmlns:a16="http://schemas.microsoft.com/office/drawing/2014/main" id="{01214F3C-797D-4FDA-B9C4-6BA95DC68379}"/>
              </a:ext>
            </a:extLst>
          </p:cNvPr>
          <p:cNvSpPr txBox="1"/>
          <p:nvPr/>
        </p:nvSpPr>
        <p:spPr>
          <a:xfrm>
            <a:off x="6177723" y="4208815"/>
            <a:ext cx="5390390"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US" sz="2000" i="1" dirty="0"/>
              <a:t>T</a:t>
            </a:r>
            <a:r>
              <a:rPr lang="en-GB" sz="2000" i="1" dirty="0"/>
              <a:t>he 5 represents five thousands.</a:t>
            </a:r>
          </a:p>
        </p:txBody>
      </p:sp>
    </p:spTree>
    <p:extLst>
      <p:ext uri="{BB962C8B-B14F-4D97-AF65-F5344CB8AC3E}">
        <p14:creationId xmlns:p14="http://schemas.microsoft.com/office/powerpoint/2010/main" val="24681320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4F381D6-B213-4B69-8BF0-5016BE3FE073}"/>
              </a:ext>
            </a:extLst>
          </p:cNvPr>
          <p:cNvSpPr>
            <a:spLocks noGrp="1"/>
          </p:cNvSpPr>
          <p:nvPr>
            <p:ph type="title"/>
          </p:nvPr>
        </p:nvSpPr>
        <p:spPr/>
        <p:txBody>
          <a:bodyPr/>
          <a:lstStyle/>
          <a:p>
            <a:r>
              <a:rPr lang="en-US" altLang="en-US" dirty="0"/>
              <a:t>4NPV-2 Place value in four-digit numbers</a:t>
            </a:r>
            <a:endParaRPr lang="en-GB" dirty="0"/>
          </a:p>
        </p:txBody>
      </p:sp>
      <p:sp>
        <p:nvSpPr>
          <p:cNvPr id="11" name="TextBox 10">
            <a:extLst>
              <a:ext uri="{FF2B5EF4-FFF2-40B4-BE49-F238E27FC236}">
                <a16:creationId xmlns:a16="http://schemas.microsoft.com/office/drawing/2014/main" id="{9434B4AC-7035-4EDC-B557-786A54592586}"/>
              </a:ext>
            </a:extLst>
          </p:cNvPr>
          <p:cNvSpPr txBox="1"/>
          <p:nvPr/>
        </p:nvSpPr>
        <p:spPr bwMode="auto">
          <a:xfrm>
            <a:off x="1899574" y="1879071"/>
            <a:ext cx="2921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3200" b="1" dirty="0">
                <a:ea typeface="Myriad Pro Semibold" charset="0"/>
                <a:cs typeface="Myriad Pro Semibold" charset="0"/>
              </a:rPr>
              <a:t>5,342</a:t>
            </a:r>
          </a:p>
        </p:txBody>
      </p:sp>
      <p:graphicFrame>
        <p:nvGraphicFramePr>
          <p:cNvPr id="12" name="Table 11">
            <a:extLst>
              <a:ext uri="{FF2B5EF4-FFF2-40B4-BE49-F238E27FC236}">
                <a16:creationId xmlns:a16="http://schemas.microsoft.com/office/drawing/2014/main" id="{9E15781D-DF71-4CF1-B58D-549F400D1D05}"/>
              </a:ext>
            </a:extLst>
          </p:cNvPr>
          <p:cNvGraphicFramePr>
            <a:graphicFrameLocks noGrp="1"/>
          </p:cNvGraphicFramePr>
          <p:nvPr/>
        </p:nvGraphicFramePr>
        <p:xfrm>
          <a:off x="643766" y="3429000"/>
          <a:ext cx="5432616" cy="1751540"/>
        </p:xfrm>
        <a:graphic>
          <a:graphicData uri="http://schemas.openxmlformats.org/drawingml/2006/table">
            <a:tbl>
              <a:tblPr firstRow="1" bandRow="1">
                <a:tableStyleId>{5C22544A-7EE6-4342-B048-85BDC9FD1C3A}</a:tableStyleId>
              </a:tblPr>
              <a:tblGrid>
                <a:gridCol w="1358154">
                  <a:extLst>
                    <a:ext uri="{9D8B030D-6E8A-4147-A177-3AD203B41FA5}">
                      <a16:colId xmlns:a16="http://schemas.microsoft.com/office/drawing/2014/main" val="359674703"/>
                    </a:ext>
                  </a:extLst>
                </a:gridCol>
                <a:gridCol w="1358154">
                  <a:extLst>
                    <a:ext uri="{9D8B030D-6E8A-4147-A177-3AD203B41FA5}">
                      <a16:colId xmlns:a16="http://schemas.microsoft.com/office/drawing/2014/main" val="1381558999"/>
                    </a:ext>
                  </a:extLst>
                </a:gridCol>
                <a:gridCol w="1358154">
                  <a:extLst>
                    <a:ext uri="{9D8B030D-6E8A-4147-A177-3AD203B41FA5}">
                      <a16:colId xmlns:a16="http://schemas.microsoft.com/office/drawing/2014/main" val="2504133960"/>
                    </a:ext>
                  </a:extLst>
                </a:gridCol>
                <a:gridCol w="1358154">
                  <a:extLst>
                    <a:ext uri="{9D8B030D-6E8A-4147-A177-3AD203B41FA5}">
                      <a16:colId xmlns:a16="http://schemas.microsoft.com/office/drawing/2014/main" val="2064331815"/>
                    </a:ext>
                  </a:extLst>
                </a:gridCol>
              </a:tblGrid>
              <a:tr h="506207">
                <a:tc>
                  <a:txBody>
                    <a:bodyPr/>
                    <a:lstStyle/>
                    <a:p>
                      <a:pPr algn="ctr"/>
                      <a:r>
                        <a:rPr lang="en-GB" sz="2400" dirty="0">
                          <a:solidFill>
                            <a:schemeClr val="tx1"/>
                          </a:solidFill>
                          <a:latin typeface="Myriad Pro Semibold"/>
                        </a:rPr>
                        <a:t>1,000s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100s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10s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1s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extLst>
                  <a:ext uri="{0D108BD9-81ED-4DB2-BD59-A6C34878D82A}">
                    <a16:rowId xmlns:a16="http://schemas.microsoft.com/office/drawing/2014/main" val="3809645214"/>
                  </a:ext>
                </a:extLst>
              </a:tr>
              <a:tr h="1245333">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23166"/>
                  </a:ext>
                </a:extLst>
              </a:tr>
            </a:tbl>
          </a:graphicData>
        </a:graphic>
      </p:graphicFrame>
      <p:sp>
        <p:nvSpPr>
          <p:cNvPr id="13" name="TextBox 12">
            <a:extLst>
              <a:ext uri="{FF2B5EF4-FFF2-40B4-BE49-F238E27FC236}">
                <a16:creationId xmlns:a16="http://schemas.microsoft.com/office/drawing/2014/main" id="{74A31E39-B636-44BE-AC0F-9CACE2FC8EB4}"/>
              </a:ext>
            </a:extLst>
          </p:cNvPr>
          <p:cNvSpPr txBox="1"/>
          <p:nvPr/>
        </p:nvSpPr>
        <p:spPr bwMode="auto">
          <a:xfrm>
            <a:off x="1067724" y="4300182"/>
            <a:ext cx="520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a:t>
            </a:r>
          </a:p>
        </p:txBody>
      </p:sp>
      <p:sp>
        <p:nvSpPr>
          <p:cNvPr id="14" name="TextBox 13">
            <a:extLst>
              <a:ext uri="{FF2B5EF4-FFF2-40B4-BE49-F238E27FC236}">
                <a16:creationId xmlns:a16="http://schemas.microsoft.com/office/drawing/2014/main" id="{5A282CA8-065A-4BC6-8F3C-1C98AEAAD4A4}"/>
              </a:ext>
            </a:extLst>
          </p:cNvPr>
          <p:cNvSpPr txBox="1"/>
          <p:nvPr/>
        </p:nvSpPr>
        <p:spPr bwMode="auto">
          <a:xfrm>
            <a:off x="2394874" y="4300181"/>
            <a:ext cx="520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15" name="TextBox 14">
            <a:extLst>
              <a:ext uri="{FF2B5EF4-FFF2-40B4-BE49-F238E27FC236}">
                <a16:creationId xmlns:a16="http://schemas.microsoft.com/office/drawing/2014/main" id="{5B18A43A-30EF-4FB1-82CD-DA6858BFAFB7}"/>
              </a:ext>
            </a:extLst>
          </p:cNvPr>
          <p:cNvSpPr txBox="1"/>
          <p:nvPr/>
        </p:nvSpPr>
        <p:spPr bwMode="auto">
          <a:xfrm>
            <a:off x="3779174" y="4300181"/>
            <a:ext cx="520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16" name="TextBox 15">
            <a:extLst>
              <a:ext uri="{FF2B5EF4-FFF2-40B4-BE49-F238E27FC236}">
                <a16:creationId xmlns:a16="http://schemas.microsoft.com/office/drawing/2014/main" id="{D407123F-5E2D-4426-8960-705DA3269E19}"/>
              </a:ext>
            </a:extLst>
          </p:cNvPr>
          <p:cNvSpPr txBox="1"/>
          <p:nvPr/>
        </p:nvSpPr>
        <p:spPr bwMode="auto">
          <a:xfrm>
            <a:off x="5163474" y="4300180"/>
            <a:ext cx="520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
        <p:nvSpPr>
          <p:cNvPr id="2" name="Content Placeholder 2">
            <a:extLst>
              <a:ext uri="{FF2B5EF4-FFF2-40B4-BE49-F238E27FC236}">
                <a16:creationId xmlns:a16="http://schemas.microsoft.com/office/drawing/2014/main" id="{C6F5362F-E3F8-4594-B995-36875E0527A0}"/>
              </a:ext>
            </a:extLst>
          </p:cNvPr>
          <p:cNvSpPr txBox="1">
            <a:spLocks/>
          </p:cNvSpPr>
          <p:nvPr/>
        </p:nvSpPr>
        <p:spPr>
          <a:xfrm>
            <a:off x="6192012" y="1567424"/>
            <a:ext cx="5141735" cy="388843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Click to reveal each digit in turn. Use the language structures below  to describe the value of each digit.</a:t>
            </a:r>
            <a:endParaRPr lang="en-US"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endParaRPr lang="en-US" sz="2000" dirty="0"/>
          </a:p>
          <a:p>
            <a:pPr>
              <a:lnSpc>
                <a:spcPct val="120000"/>
              </a:lnSpc>
              <a:spcBef>
                <a:spcPts val="600"/>
              </a:spcBef>
              <a:spcAft>
                <a:spcPts val="600"/>
              </a:spcAft>
              <a:buClr>
                <a:srgbClr val="585858"/>
              </a:buClr>
              <a:buFont typeface="Arial" panose="020B0604020202020204" pitchFamily="34" charset="0"/>
              <a:buChar char="•"/>
            </a:pPr>
            <a:endParaRPr lang="en-US" sz="2000" dirty="0"/>
          </a:p>
          <a:p>
            <a:pPr>
              <a:lnSpc>
                <a:spcPct val="120000"/>
              </a:lnSpc>
              <a:spcBef>
                <a:spcPts val="600"/>
              </a:spcBef>
              <a:spcAft>
                <a:spcPts val="600"/>
              </a:spcAft>
              <a:buClr>
                <a:srgbClr val="585858"/>
              </a:buClr>
              <a:buFont typeface="Arial" panose="020B0604020202020204" pitchFamily="34" charset="0"/>
              <a:buChar char="•"/>
            </a:pPr>
            <a:endParaRPr lang="en-US" sz="2000" dirty="0"/>
          </a:p>
          <a:p>
            <a:pPr>
              <a:lnSpc>
                <a:spcPct val="120000"/>
              </a:lnSpc>
              <a:spcBef>
                <a:spcPts val="600"/>
              </a:spcBef>
              <a:spcAft>
                <a:spcPts val="600"/>
              </a:spcAft>
              <a:buClr>
                <a:srgbClr val="585858"/>
              </a:buClr>
              <a:buFont typeface="Arial" panose="020B0604020202020204" pitchFamily="34" charset="0"/>
              <a:buChar char="•"/>
            </a:pPr>
            <a:endParaRPr lang="en-US" sz="2000" dirty="0"/>
          </a:p>
          <a:p>
            <a:pPr>
              <a:lnSpc>
                <a:spcPct val="120000"/>
              </a:lnSpc>
              <a:spcBef>
                <a:spcPts val="600"/>
              </a:spcBef>
              <a:spcAft>
                <a:spcPts val="600"/>
              </a:spcAft>
              <a:buClr>
                <a:srgbClr val="585858"/>
              </a:buClr>
              <a:buFont typeface="Arial" panose="020B0604020202020204" pitchFamily="34" charset="0"/>
              <a:buChar char="•"/>
            </a:pPr>
            <a:endParaRPr lang="en-US" sz="2000" dirty="0"/>
          </a:p>
          <a:p>
            <a:pPr marL="0" indent="0">
              <a:lnSpc>
                <a:spcPct val="120000"/>
              </a:lnSpc>
              <a:spcBef>
                <a:spcPts val="600"/>
              </a:spcBef>
              <a:spcAft>
                <a:spcPts val="600"/>
              </a:spcAft>
              <a:buClr>
                <a:srgbClr val="585858"/>
              </a:buClr>
              <a:buNone/>
            </a:pPr>
            <a:endParaRPr lang="en-US" sz="2000" dirty="0"/>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R</a:t>
            </a:r>
            <a:r>
              <a:rPr lang="en-GB" sz="2000" dirty="0">
                <a:latin typeface="Arial" panose="020B0604020202020204" pitchFamily="34" charset="0"/>
                <a:cs typeface="Arial" panose="020B0604020202020204" pitchFamily="34" charset="0"/>
              </a:rPr>
              <a:t>epeat using other 4-digit numbers.</a:t>
            </a:r>
          </a:p>
          <a:p>
            <a:pPr>
              <a:lnSpc>
                <a:spcPct val="120000"/>
              </a:lnSpc>
              <a:spcBef>
                <a:spcPts val="600"/>
              </a:spcBef>
              <a:spcAft>
                <a:spcPts val="600"/>
              </a:spcAft>
              <a:buClr>
                <a:srgbClr val="585858"/>
              </a:buClr>
              <a:buFont typeface="Arial" panose="020B0604020202020204" pitchFamily="34" charset="0"/>
              <a:buChar char="•"/>
            </a:pPr>
            <a:endParaRPr lang="en-GB" sz="2000" dirty="0"/>
          </a:p>
          <a:p>
            <a:pPr>
              <a:lnSpc>
                <a:spcPct val="120000"/>
              </a:lnSpc>
              <a:spcBef>
                <a:spcPts val="600"/>
              </a:spcBef>
              <a:spcAft>
                <a:spcPts val="600"/>
              </a:spcAft>
              <a:buClr>
                <a:srgbClr val="585858"/>
              </a:buClr>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
        <p:nvSpPr>
          <p:cNvPr id="5" name="TextBox 19">
            <a:extLst>
              <a:ext uri="{FF2B5EF4-FFF2-40B4-BE49-F238E27FC236}">
                <a16:creationId xmlns:a16="http://schemas.microsoft.com/office/drawing/2014/main" id="{AE982FC7-F843-430B-836D-FBA3BB34BFA9}"/>
              </a:ext>
            </a:extLst>
          </p:cNvPr>
          <p:cNvSpPr txBox="1"/>
          <p:nvPr/>
        </p:nvSpPr>
        <p:spPr>
          <a:xfrm>
            <a:off x="6158700" y="2745275"/>
            <a:ext cx="5553025"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buNone/>
            </a:pPr>
            <a:r>
              <a:rPr lang="en-GB" sz="2000" i="1" dirty="0"/>
              <a:t>The digit in the thousands place is 5. It has a value of 5,000.</a:t>
            </a:r>
          </a:p>
        </p:txBody>
      </p:sp>
      <p:sp>
        <p:nvSpPr>
          <p:cNvPr id="17" name="TextBox 19">
            <a:extLst>
              <a:ext uri="{FF2B5EF4-FFF2-40B4-BE49-F238E27FC236}">
                <a16:creationId xmlns:a16="http://schemas.microsoft.com/office/drawing/2014/main" id="{91F4428A-E59E-48FF-AA0A-FA8E8A8FFB5F}"/>
              </a:ext>
            </a:extLst>
          </p:cNvPr>
          <p:cNvSpPr txBox="1"/>
          <p:nvPr/>
        </p:nvSpPr>
        <p:spPr>
          <a:xfrm>
            <a:off x="6192012" y="3538316"/>
            <a:ext cx="5486401"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buNone/>
            </a:pPr>
            <a:r>
              <a:rPr lang="en-GB" sz="2000" i="1" dirty="0"/>
              <a:t>The digit in </a:t>
            </a:r>
            <a:r>
              <a:rPr lang="en-GB" sz="2000" i="1"/>
              <a:t>the hundreds </a:t>
            </a:r>
            <a:r>
              <a:rPr lang="en-GB" sz="2000" i="1" dirty="0"/>
              <a:t>place is 3. It has a value of 300.</a:t>
            </a:r>
          </a:p>
        </p:txBody>
      </p:sp>
      <p:sp>
        <p:nvSpPr>
          <p:cNvPr id="18" name="TextBox 19">
            <a:extLst>
              <a:ext uri="{FF2B5EF4-FFF2-40B4-BE49-F238E27FC236}">
                <a16:creationId xmlns:a16="http://schemas.microsoft.com/office/drawing/2014/main" id="{BC848200-FCF2-4699-946E-A2F10F1461A9}"/>
              </a:ext>
            </a:extLst>
          </p:cNvPr>
          <p:cNvSpPr txBox="1"/>
          <p:nvPr/>
        </p:nvSpPr>
        <p:spPr>
          <a:xfrm>
            <a:off x="6158700" y="4331354"/>
            <a:ext cx="5295363"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buNone/>
            </a:pPr>
            <a:r>
              <a:rPr lang="en-GB" sz="2000" i="1" dirty="0"/>
              <a:t>The digit in the tens place is 4. It has a value of 40.</a:t>
            </a:r>
          </a:p>
        </p:txBody>
      </p:sp>
      <p:sp>
        <p:nvSpPr>
          <p:cNvPr id="19" name="TextBox 19">
            <a:extLst>
              <a:ext uri="{FF2B5EF4-FFF2-40B4-BE49-F238E27FC236}">
                <a16:creationId xmlns:a16="http://schemas.microsoft.com/office/drawing/2014/main" id="{3CB98451-614C-4E85-9558-F17229A204CD}"/>
              </a:ext>
            </a:extLst>
          </p:cNvPr>
          <p:cNvSpPr txBox="1"/>
          <p:nvPr/>
        </p:nvSpPr>
        <p:spPr>
          <a:xfrm>
            <a:off x="6158700" y="5101914"/>
            <a:ext cx="5486401"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buNone/>
            </a:pPr>
            <a:r>
              <a:rPr lang="en-GB" sz="2000" i="1" dirty="0"/>
              <a:t>The digit in the ones place is 2. It has a value of 2.</a:t>
            </a:r>
          </a:p>
        </p:txBody>
      </p:sp>
    </p:spTree>
    <p:extLst>
      <p:ext uri="{BB962C8B-B14F-4D97-AF65-F5344CB8AC3E}">
        <p14:creationId xmlns:p14="http://schemas.microsoft.com/office/powerpoint/2010/main" val="34264859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34E143C-5055-4EF6-B3AC-FC57BC292F58}"/>
              </a:ext>
            </a:extLst>
          </p:cNvPr>
          <p:cNvSpPr>
            <a:spLocks noGrp="1"/>
          </p:cNvSpPr>
          <p:nvPr>
            <p:ph type="title"/>
          </p:nvPr>
        </p:nvSpPr>
        <p:spPr/>
        <p:txBody>
          <a:bodyPr/>
          <a:lstStyle/>
          <a:p>
            <a:r>
              <a:rPr lang="en-US" altLang="en-US" dirty="0"/>
              <a:t>4NPV-2 Place value in four-digit numbers</a:t>
            </a:r>
            <a:endParaRPr lang="en-GB" dirty="0"/>
          </a:p>
        </p:txBody>
      </p:sp>
      <p:sp>
        <p:nvSpPr>
          <p:cNvPr id="10" name="TextBox 9">
            <a:extLst>
              <a:ext uri="{FF2B5EF4-FFF2-40B4-BE49-F238E27FC236}">
                <a16:creationId xmlns:a16="http://schemas.microsoft.com/office/drawing/2014/main" id="{0E51CF3F-2146-4890-89DC-1FF236C9BE7B}"/>
              </a:ext>
            </a:extLst>
          </p:cNvPr>
          <p:cNvSpPr txBox="1"/>
          <p:nvPr/>
        </p:nvSpPr>
        <p:spPr bwMode="auto">
          <a:xfrm>
            <a:off x="5415093" y="1409679"/>
            <a:ext cx="120898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3200" b="1" dirty="0">
                <a:latin typeface="+mj-lt"/>
                <a:ea typeface="Myriad Pro Semibold" charset="0"/>
                <a:cs typeface="Myriad Pro Semibold" charset="0"/>
              </a:rPr>
              <a:t>5,342</a:t>
            </a:r>
          </a:p>
        </p:txBody>
      </p:sp>
      <p:grpSp>
        <p:nvGrpSpPr>
          <p:cNvPr id="82" name="Group 81">
            <a:extLst>
              <a:ext uri="{FF2B5EF4-FFF2-40B4-BE49-F238E27FC236}">
                <a16:creationId xmlns:a16="http://schemas.microsoft.com/office/drawing/2014/main" id="{AA65D3E3-97E9-4D5A-BA09-786BAEED09CA}"/>
              </a:ext>
            </a:extLst>
          </p:cNvPr>
          <p:cNvGrpSpPr/>
          <p:nvPr/>
        </p:nvGrpSpPr>
        <p:grpSpPr>
          <a:xfrm>
            <a:off x="640920" y="1994454"/>
            <a:ext cx="10927194" cy="2418566"/>
            <a:chOff x="1477787" y="1557338"/>
            <a:chExt cx="9253459" cy="2853045"/>
          </a:xfrm>
        </p:grpSpPr>
        <p:grpSp>
          <p:nvGrpSpPr>
            <p:cNvPr id="35" name="Group 34">
              <a:extLst>
                <a:ext uri="{FF2B5EF4-FFF2-40B4-BE49-F238E27FC236}">
                  <a16:creationId xmlns:a16="http://schemas.microsoft.com/office/drawing/2014/main" id="{0A77DADF-CE1E-47AC-88CB-4175C4D1C02B}"/>
                </a:ext>
              </a:extLst>
            </p:cNvPr>
            <p:cNvGrpSpPr/>
            <p:nvPr/>
          </p:nvGrpSpPr>
          <p:grpSpPr>
            <a:xfrm>
              <a:off x="1477787" y="1557338"/>
              <a:ext cx="9250408" cy="2853045"/>
              <a:chOff x="822998" y="1124744"/>
              <a:chExt cx="4478711" cy="1987418"/>
            </a:xfrm>
          </p:grpSpPr>
          <p:cxnSp>
            <p:nvCxnSpPr>
              <p:cNvPr id="24" name="Straight Connector 23">
                <a:extLst>
                  <a:ext uri="{FF2B5EF4-FFF2-40B4-BE49-F238E27FC236}">
                    <a16:creationId xmlns:a16="http://schemas.microsoft.com/office/drawing/2014/main" id="{299D3E74-DF27-497A-AB55-3DABA13EAFC6}"/>
                  </a:ext>
                </a:extLst>
              </p:cNvPr>
              <p:cNvCxnSpPr>
                <a:cxnSpLocks/>
              </p:cNvCxnSpPr>
              <p:nvPr/>
            </p:nvCxnSpPr>
            <p:spPr bwMode="auto">
              <a:xfrm>
                <a:off x="826806"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67DD53EF-2147-49D6-9AFA-2F76874D3288}"/>
                  </a:ext>
                </a:extLst>
              </p:cNvPr>
              <p:cNvCxnSpPr>
                <a:cxnSpLocks/>
              </p:cNvCxnSpPr>
              <p:nvPr/>
            </p:nvCxnSpPr>
            <p:spPr bwMode="auto">
              <a:xfrm>
                <a:off x="1326869"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26C53581-F056-40F0-B9F2-2814E7E9AD8F}"/>
                  </a:ext>
                </a:extLst>
              </p:cNvPr>
              <p:cNvCxnSpPr>
                <a:cxnSpLocks/>
              </p:cNvCxnSpPr>
              <p:nvPr/>
            </p:nvCxnSpPr>
            <p:spPr bwMode="auto">
              <a:xfrm>
                <a:off x="1823724"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F9B2EA71-5C95-478C-BD25-8CDFFD7393FF}"/>
                  </a:ext>
                </a:extLst>
              </p:cNvPr>
              <p:cNvCxnSpPr>
                <a:cxnSpLocks/>
              </p:cNvCxnSpPr>
              <p:nvPr/>
            </p:nvCxnSpPr>
            <p:spPr bwMode="auto">
              <a:xfrm>
                <a:off x="2320579"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9092A24F-9FE8-4E5E-83D0-D3088651B96B}"/>
                  </a:ext>
                </a:extLst>
              </p:cNvPr>
              <p:cNvCxnSpPr>
                <a:cxnSpLocks/>
              </p:cNvCxnSpPr>
              <p:nvPr/>
            </p:nvCxnSpPr>
            <p:spPr bwMode="auto">
              <a:xfrm>
                <a:off x="2817434"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1E08C761-25CC-4DA3-A5A5-D837BC52C643}"/>
                  </a:ext>
                </a:extLst>
              </p:cNvPr>
              <p:cNvCxnSpPr>
                <a:cxnSpLocks/>
              </p:cNvCxnSpPr>
              <p:nvPr/>
            </p:nvCxnSpPr>
            <p:spPr bwMode="auto">
              <a:xfrm>
                <a:off x="3314289"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7A2A8C82-9E09-4A18-A42B-8DD3DF06804B}"/>
                  </a:ext>
                </a:extLst>
              </p:cNvPr>
              <p:cNvCxnSpPr>
                <a:cxnSpLocks/>
              </p:cNvCxnSpPr>
              <p:nvPr/>
            </p:nvCxnSpPr>
            <p:spPr bwMode="auto">
              <a:xfrm>
                <a:off x="3811144"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43C39956-3FDC-4D1E-9B4B-2F051007703C}"/>
                  </a:ext>
                </a:extLst>
              </p:cNvPr>
              <p:cNvCxnSpPr>
                <a:cxnSpLocks/>
              </p:cNvCxnSpPr>
              <p:nvPr/>
            </p:nvCxnSpPr>
            <p:spPr bwMode="auto">
              <a:xfrm>
                <a:off x="4307999"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0B1FE3BB-5FC4-4473-ACE3-6D524AF2591D}"/>
                  </a:ext>
                </a:extLst>
              </p:cNvPr>
              <p:cNvCxnSpPr>
                <a:cxnSpLocks/>
              </p:cNvCxnSpPr>
              <p:nvPr/>
            </p:nvCxnSpPr>
            <p:spPr bwMode="auto">
              <a:xfrm>
                <a:off x="4804854"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3" name="Straight Connector 32">
                <a:extLst>
                  <a:ext uri="{FF2B5EF4-FFF2-40B4-BE49-F238E27FC236}">
                    <a16:creationId xmlns:a16="http://schemas.microsoft.com/office/drawing/2014/main" id="{D9F34C47-35DB-4A43-9E04-D8AB76869F64}"/>
                  </a:ext>
                </a:extLst>
              </p:cNvPr>
              <p:cNvCxnSpPr>
                <a:cxnSpLocks/>
              </p:cNvCxnSpPr>
              <p:nvPr/>
            </p:nvCxnSpPr>
            <p:spPr bwMode="auto">
              <a:xfrm>
                <a:off x="5301709"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nvGrpSpPr>
              <p:cNvPr id="5" name="Group 4">
                <a:extLst>
                  <a:ext uri="{FF2B5EF4-FFF2-40B4-BE49-F238E27FC236}">
                    <a16:creationId xmlns:a16="http://schemas.microsoft.com/office/drawing/2014/main" id="{1F04EE92-CECF-4649-8289-250EB7EBC0AB}"/>
                  </a:ext>
                </a:extLst>
              </p:cNvPr>
              <p:cNvGrpSpPr/>
              <p:nvPr/>
            </p:nvGrpSpPr>
            <p:grpSpPr>
              <a:xfrm>
                <a:off x="822998" y="1131160"/>
                <a:ext cx="4478710" cy="1976388"/>
                <a:chOff x="822998" y="1131160"/>
                <a:chExt cx="4978776" cy="1976388"/>
              </a:xfrm>
            </p:grpSpPr>
            <p:cxnSp>
              <p:nvCxnSpPr>
                <p:cNvPr id="17" name="Straight Connector 16">
                  <a:extLst>
                    <a:ext uri="{FF2B5EF4-FFF2-40B4-BE49-F238E27FC236}">
                      <a16:creationId xmlns:a16="http://schemas.microsoft.com/office/drawing/2014/main" id="{0D107CF4-2D58-4D1F-8F49-9EEA00FCFE7F}"/>
                    </a:ext>
                  </a:extLst>
                </p:cNvPr>
                <p:cNvCxnSpPr>
                  <a:cxnSpLocks/>
                </p:cNvCxnSpPr>
                <p:nvPr/>
              </p:nvCxnSpPr>
              <p:spPr bwMode="auto">
                <a:xfrm>
                  <a:off x="830014" y="3107548"/>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8" name="Straight Connector 17">
                  <a:extLst>
                    <a:ext uri="{FF2B5EF4-FFF2-40B4-BE49-F238E27FC236}">
                      <a16:creationId xmlns:a16="http://schemas.microsoft.com/office/drawing/2014/main" id="{CA4DB099-74FC-4A07-A187-C0D9186C241C}"/>
                    </a:ext>
                  </a:extLst>
                </p:cNvPr>
                <p:cNvCxnSpPr>
                  <a:cxnSpLocks/>
                </p:cNvCxnSpPr>
                <p:nvPr/>
              </p:nvCxnSpPr>
              <p:spPr bwMode="auto">
                <a:xfrm>
                  <a:off x="830014" y="211845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980C36A6-3836-4915-A243-B58FC3F76B85}"/>
                    </a:ext>
                  </a:extLst>
                </p:cNvPr>
                <p:cNvCxnSpPr>
                  <a:cxnSpLocks/>
                </p:cNvCxnSpPr>
                <p:nvPr/>
              </p:nvCxnSpPr>
              <p:spPr bwMode="auto">
                <a:xfrm>
                  <a:off x="830013" y="162159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2992DC5D-9FB2-4A5A-82E1-757C36ED5FD2}"/>
                    </a:ext>
                  </a:extLst>
                </p:cNvPr>
                <p:cNvCxnSpPr>
                  <a:cxnSpLocks/>
                </p:cNvCxnSpPr>
                <p:nvPr/>
              </p:nvCxnSpPr>
              <p:spPr bwMode="auto">
                <a:xfrm>
                  <a:off x="822998" y="1131160"/>
                  <a:ext cx="4978776" cy="1"/>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301BEB39-788B-4646-929A-CAF7ECCE4C73}"/>
                    </a:ext>
                  </a:extLst>
                </p:cNvPr>
                <p:cNvCxnSpPr>
                  <a:cxnSpLocks/>
                </p:cNvCxnSpPr>
                <p:nvPr/>
              </p:nvCxnSpPr>
              <p:spPr bwMode="auto">
                <a:xfrm>
                  <a:off x="830014" y="261530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grpSp>
        <p:grpSp>
          <p:nvGrpSpPr>
            <p:cNvPr id="41" name="Group 40">
              <a:extLst>
                <a:ext uri="{FF2B5EF4-FFF2-40B4-BE49-F238E27FC236}">
                  <a16:creationId xmlns:a16="http://schemas.microsoft.com/office/drawing/2014/main" id="{7EEC50E9-F355-461B-BCFC-29AD3A24F010}"/>
                </a:ext>
              </a:extLst>
            </p:cNvPr>
            <p:cNvGrpSpPr/>
            <p:nvPr/>
          </p:nvGrpSpPr>
          <p:grpSpPr>
            <a:xfrm>
              <a:off x="1818831" y="1674369"/>
              <a:ext cx="699367" cy="2543935"/>
              <a:chOff x="1832083" y="1674369"/>
              <a:chExt cx="699367" cy="2543935"/>
            </a:xfrm>
          </p:grpSpPr>
          <p:sp>
            <p:nvSpPr>
              <p:cNvPr id="36" name="TextBox 35">
                <a:extLst>
                  <a:ext uri="{FF2B5EF4-FFF2-40B4-BE49-F238E27FC236}">
                    <a16:creationId xmlns:a16="http://schemas.microsoft.com/office/drawing/2014/main" id="{F2A03973-95A7-4305-B7C0-DA250F09006E}"/>
                  </a:ext>
                </a:extLst>
              </p:cNvPr>
              <p:cNvSpPr txBox="1"/>
              <p:nvPr/>
            </p:nvSpPr>
            <p:spPr>
              <a:xfrm>
                <a:off x="1832083" y="1674369"/>
                <a:ext cx="699367" cy="400110"/>
              </a:xfrm>
              <a:prstGeom prst="rect">
                <a:avLst/>
              </a:prstGeom>
              <a:noFill/>
            </p:spPr>
            <p:txBody>
              <a:bodyPr wrap="none" rtlCol="0">
                <a:spAutoFit/>
              </a:bodyPr>
              <a:lstStyle/>
              <a:p>
                <a:pPr algn="r">
                  <a:buNone/>
                </a:pPr>
                <a:r>
                  <a:rPr lang="en-GB" sz="2000" dirty="0"/>
                  <a:t>1,000</a:t>
                </a:r>
              </a:p>
            </p:txBody>
          </p:sp>
          <p:sp>
            <p:nvSpPr>
              <p:cNvPr id="37" name="TextBox 36">
                <a:extLst>
                  <a:ext uri="{FF2B5EF4-FFF2-40B4-BE49-F238E27FC236}">
                    <a16:creationId xmlns:a16="http://schemas.microsoft.com/office/drawing/2014/main" id="{8498C56F-7A26-4E17-ABFC-AA68C1494809}"/>
                  </a:ext>
                </a:extLst>
              </p:cNvPr>
              <p:cNvSpPr txBox="1"/>
              <p:nvPr/>
            </p:nvSpPr>
            <p:spPr>
              <a:xfrm>
                <a:off x="2012625" y="2388977"/>
                <a:ext cx="518825" cy="400110"/>
              </a:xfrm>
              <a:prstGeom prst="rect">
                <a:avLst/>
              </a:prstGeom>
              <a:noFill/>
            </p:spPr>
            <p:txBody>
              <a:bodyPr wrap="none" rtlCol="0">
                <a:spAutoFit/>
              </a:bodyPr>
              <a:lstStyle/>
              <a:p>
                <a:pPr algn="r">
                  <a:buNone/>
                </a:pPr>
                <a:r>
                  <a:rPr lang="en-GB" sz="2000" dirty="0"/>
                  <a:t>100</a:t>
                </a:r>
              </a:p>
            </p:txBody>
          </p:sp>
          <p:sp>
            <p:nvSpPr>
              <p:cNvPr id="38" name="TextBox 37">
                <a:extLst>
                  <a:ext uri="{FF2B5EF4-FFF2-40B4-BE49-F238E27FC236}">
                    <a16:creationId xmlns:a16="http://schemas.microsoft.com/office/drawing/2014/main" id="{C9294B8E-CDEA-42D3-ABC1-E34BBD42E800}"/>
                  </a:ext>
                </a:extLst>
              </p:cNvPr>
              <p:cNvSpPr txBox="1"/>
              <p:nvPr/>
            </p:nvSpPr>
            <p:spPr>
              <a:xfrm>
                <a:off x="2133441" y="3103585"/>
                <a:ext cx="398009" cy="400110"/>
              </a:xfrm>
              <a:prstGeom prst="rect">
                <a:avLst/>
              </a:prstGeom>
              <a:noFill/>
            </p:spPr>
            <p:txBody>
              <a:bodyPr wrap="none" rtlCol="0">
                <a:spAutoFit/>
              </a:bodyPr>
              <a:lstStyle/>
              <a:p>
                <a:pPr algn="r">
                  <a:buNone/>
                </a:pPr>
                <a:r>
                  <a:rPr lang="en-GB" sz="2000" dirty="0"/>
                  <a:t>10</a:t>
                </a:r>
              </a:p>
            </p:txBody>
          </p:sp>
          <p:sp>
            <p:nvSpPr>
              <p:cNvPr id="39" name="TextBox 38">
                <a:extLst>
                  <a:ext uri="{FF2B5EF4-FFF2-40B4-BE49-F238E27FC236}">
                    <a16:creationId xmlns:a16="http://schemas.microsoft.com/office/drawing/2014/main" id="{D053E918-F022-4294-B00E-3AC216FECC07}"/>
                  </a:ext>
                </a:extLst>
              </p:cNvPr>
              <p:cNvSpPr txBox="1"/>
              <p:nvPr/>
            </p:nvSpPr>
            <p:spPr>
              <a:xfrm>
                <a:off x="2254254" y="3818194"/>
                <a:ext cx="277196" cy="400110"/>
              </a:xfrm>
              <a:prstGeom prst="rect">
                <a:avLst/>
              </a:prstGeom>
              <a:noFill/>
            </p:spPr>
            <p:txBody>
              <a:bodyPr wrap="none" rtlCol="0">
                <a:spAutoFit/>
              </a:bodyPr>
              <a:lstStyle/>
              <a:p>
                <a:pPr algn="r">
                  <a:buNone/>
                </a:pPr>
                <a:r>
                  <a:rPr lang="en-GB" sz="2000" dirty="0"/>
                  <a:t>1</a:t>
                </a:r>
              </a:p>
            </p:txBody>
          </p:sp>
        </p:grpSp>
        <p:grpSp>
          <p:nvGrpSpPr>
            <p:cNvPr id="42" name="Group 41">
              <a:extLst>
                <a:ext uri="{FF2B5EF4-FFF2-40B4-BE49-F238E27FC236}">
                  <a16:creationId xmlns:a16="http://schemas.microsoft.com/office/drawing/2014/main" id="{DFE0AB44-368A-4B8E-BE0F-873C7C7BF01F}"/>
                </a:ext>
              </a:extLst>
            </p:cNvPr>
            <p:cNvGrpSpPr/>
            <p:nvPr/>
          </p:nvGrpSpPr>
          <p:grpSpPr>
            <a:xfrm>
              <a:off x="2845462" y="1674369"/>
              <a:ext cx="699367" cy="2543935"/>
              <a:chOff x="1832083" y="1674369"/>
              <a:chExt cx="699367" cy="2543935"/>
            </a:xfrm>
          </p:grpSpPr>
          <p:sp>
            <p:nvSpPr>
              <p:cNvPr id="43" name="TextBox 42">
                <a:extLst>
                  <a:ext uri="{FF2B5EF4-FFF2-40B4-BE49-F238E27FC236}">
                    <a16:creationId xmlns:a16="http://schemas.microsoft.com/office/drawing/2014/main" id="{5AE25069-674A-49C9-B189-8F40428CA389}"/>
                  </a:ext>
                </a:extLst>
              </p:cNvPr>
              <p:cNvSpPr txBox="1"/>
              <p:nvPr/>
            </p:nvSpPr>
            <p:spPr>
              <a:xfrm>
                <a:off x="1832083" y="1674369"/>
                <a:ext cx="699367" cy="400110"/>
              </a:xfrm>
              <a:prstGeom prst="rect">
                <a:avLst/>
              </a:prstGeom>
              <a:noFill/>
            </p:spPr>
            <p:txBody>
              <a:bodyPr wrap="none" rtlCol="0">
                <a:spAutoFit/>
              </a:bodyPr>
              <a:lstStyle/>
              <a:p>
                <a:pPr algn="r">
                  <a:buNone/>
                </a:pPr>
                <a:r>
                  <a:rPr lang="en-GB" sz="2000" dirty="0"/>
                  <a:t>2,000</a:t>
                </a:r>
              </a:p>
            </p:txBody>
          </p:sp>
          <p:sp>
            <p:nvSpPr>
              <p:cNvPr id="44" name="TextBox 43">
                <a:extLst>
                  <a:ext uri="{FF2B5EF4-FFF2-40B4-BE49-F238E27FC236}">
                    <a16:creationId xmlns:a16="http://schemas.microsoft.com/office/drawing/2014/main" id="{A0254488-403F-4CC5-A706-4571189DFD5D}"/>
                  </a:ext>
                </a:extLst>
              </p:cNvPr>
              <p:cNvSpPr txBox="1"/>
              <p:nvPr/>
            </p:nvSpPr>
            <p:spPr>
              <a:xfrm>
                <a:off x="2012625" y="2388977"/>
                <a:ext cx="518825" cy="400110"/>
              </a:xfrm>
              <a:prstGeom prst="rect">
                <a:avLst/>
              </a:prstGeom>
              <a:noFill/>
            </p:spPr>
            <p:txBody>
              <a:bodyPr wrap="none" rtlCol="0">
                <a:spAutoFit/>
              </a:bodyPr>
              <a:lstStyle/>
              <a:p>
                <a:pPr algn="r">
                  <a:buNone/>
                </a:pPr>
                <a:r>
                  <a:rPr lang="en-GB" sz="2000" dirty="0"/>
                  <a:t>200</a:t>
                </a:r>
              </a:p>
            </p:txBody>
          </p:sp>
          <p:sp>
            <p:nvSpPr>
              <p:cNvPr id="45" name="TextBox 44">
                <a:extLst>
                  <a:ext uri="{FF2B5EF4-FFF2-40B4-BE49-F238E27FC236}">
                    <a16:creationId xmlns:a16="http://schemas.microsoft.com/office/drawing/2014/main" id="{A0E778A5-89A1-4AE2-A840-E7AA30C16785}"/>
                  </a:ext>
                </a:extLst>
              </p:cNvPr>
              <p:cNvSpPr txBox="1"/>
              <p:nvPr/>
            </p:nvSpPr>
            <p:spPr>
              <a:xfrm>
                <a:off x="2133441" y="3103585"/>
                <a:ext cx="398009" cy="400110"/>
              </a:xfrm>
              <a:prstGeom prst="rect">
                <a:avLst/>
              </a:prstGeom>
              <a:noFill/>
            </p:spPr>
            <p:txBody>
              <a:bodyPr wrap="none" rtlCol="0">
                <a:spAutoFit/>
              </a:bodyPr>
              <a:lstStyle/>
              <a:p>
                <a:pPr algn="r">
                  <a:buNone/>
                </a:pPr>
                <a:r>
                  <a:rPr lang="en-GB" sz="2000" dirty="0"/>
                  <a:t>20</a:t>
                </a:r>
              </a:p>
            </p:txBody>
          </p:sp>
          <p:sp>
            <p:nvSpPr>
              <p:cNvPr id="46" name="TextBox 45">
                <a:extLst>
                  <a:ext uri="{FF2B5EF4-FFF2-40B4-BE49-F238E27FC236}">
                    <a16:creationId xmlns:a16="http://schemas.microsoft.com/office/drawing/2014/main" id="{136546E9-25DB-427C-9398-4A70337F6D73}"/>
                  </a:ext>
                </a:extLst>
              </p:cNvPr>
              <p:cNvSpPr txBox="1"/>
              <p:nvPr/>
            </p:nvSpPr>
            <p:spPr>
              <a:xfrm>
                <a:off x="2254254" y="3818194"/>
                <a:ext cx="277196" cy="400110"/>
              </a:xfrm>
              <a:prstGeom prst="rect">
                <a:avLst/>
              </a:prstGeom>
              <a:noFill/>
            </p:spPr>
            <p:txBody>
              <a:bodyPr wrap="none" rtlCol="0">
                <a:spAutoFit/>
              </a:bodyPr>
              <a:lstStyle/>
              <a:p>
                <a:pPr algn="r">
                  <a:buNone/>
                </a:pPr>
                <a:r>
                  <a:rPr lang="en-GB" sz="2000" dirty="0"/>
                  <a:t>2</a:t>
                </a:r>
              </a:p>
            </p:txBody>
          </p:sp>
        </p:grpSp>
        <p:grpSp>
          <p:nvGrpSpPr>
            <p:cNvPr id="47" name="Group 46">
              <a:extLst>
                <a:ext uri="{FF2B5EF4-FFF2-40B4-BE49-F238E27FC236}">
                  <a16:creationId xmlns:a16="http://schemas.microsoft.com/office/drawing/2014/main" id="{C1AF6723-6CA3-4667-8D92-0423DE7665FE}"/>
                </a:ext>
              </a:extLst>
            </p:cNvPr>
            <p:cNvGrpSpPr/>
            <p:nvPr/>
          </p:nvGrpSpPr>
          <p:grpSpPr>
            <a:xfrm>
              <a:off x="3872093" y="1674369"/>
              <a:ext cx="699367" cy="2543935"/>
              <a:chOff x="1832083" y="1674369"/>
              <a:chExt cx="699367" cy="2543935"/>
            </a:xfrm>
          </p:grpSpPr>
          <p:sp>
            <p:nvSpPr>
              <p:cNvPr id="48" name="TextBox 47">
                <a:extLst>
                  <a:ext uri="{FF2B5EF4-FFF2-40B4-BE49-F238E27FC236}">
                    <a16:creationId xmlns:a16="http://schemas.microsoft.com/office/drawing/2014/main" id="{F8329326-DB50-4C23-AFC4-04E03107C9D3}"/>
                  </a:ext>
                </a:extLst>
              </p:cNvPr>
              <p:cNvSpPr txBox="1"/>
              <p:nvPr/>
            </p:nvSpPr>
            <p:spPr>
              <a:xfrm>
                <a:off x="1832083" y="1674369"/>
                <a:ext cx="699367" cy="400110"/>
              </a:xfrm>
              <a:prstGeom prst="rect">
                <a:avLst/>
              </a:prstGeom>
              <a:noFill/>
            </p:spPr>
            <p:txBody>
              <a:bodyPr wrap="none" rtlCol="0">
                <a:spAutoFit/>
              </a:bodyPr>
              <a:lstStyle/>
              <a:p>
                <a:pPr algn="r">
                  <a:buNone/>
                </a:pPr>
                <a:r>
                  <a:rPr lang="en-GB" sz="2000" dirty="0"/>
                  <a:t>3,000</a:t>
                </a:r>
              </a:p>
            </p:txBody>
          </p:sp>
          <p:sp>
            <p:nvSpPr>
              <p:cNvPr id="49" name="TextBox 48">
                <a:extLst>
                  <a:ext uri="{FF2B5EF4-FFF2-40B4-BE49-F238E27FC236}">
                    <a16:creationId xmlns:a16="http://schemas.microsoft.com/office/drawing/2014/main" id="{4FB331D7-F75A-47C0-8C04-0244932549AE}"/>
                  </a:ext>
                </a:extLst>
              </p:cNvPr>
              <p:cNvSpPr txBox="1"/>
              <p:nvPr/>
            </p:nvSpPr>
            <p:spPr>
              <a:xfrm>
                <a:off x="2012625" y="2388977"/>
                <a:ext cx="518825" cy="400110"/>
              </a:xfrm>
              <a:prstGeom prst="rect">
                <a:avLst/>
              </a:prstGeom>
              <a:noFill/>
            </p:spPr>
            <p:txBody>
              <a:bodyPr wrap="none" rtlCol="0">
                <a:spAutoFit/>
              </a:bodyPr>
              <a:lstStyle/>
              <a:p>
                <a:pPr algn="r">
                  <a:buNone/>
                </a:pPr>
                <a:r>
                  <a:rPr lang="en-GB" sz="2000" dirty="0"/>
                  <a:t>300</a:t>
                </a:r>
              </a:p>
            </p:txBody>
          </p:sp>
          <p:sp>
            <p:nvSpPr>
              <p:cNvPr id="50" name="TextBox 49">
                <a:extLst>
                  <a:ext uri="{FF2B5EF4-FFF2-40B4-BE49-F238E27FC236}">
                    <a16:creationId xmlns:a16="http://schemas.microsoft.com/office/drawing/2014/main" id="{D83F99C9-9273-4751-8002-4C4A15038E29}"/>
                  </a:ext>
                </a:extLst>
              </p:cNvPr>
              <p:cNvSpPr txBox="1"/>
              <p:nvPr/>
            </p:nvSpPr>
            <p:spPr>
              <a:xfrm>
                <a:off x="2133441" y="3103585"/>
                <a:ext cx="398009" cy="400110"/>
              </a:xfrm>
              <a:prstGeom prst="rect">
                <a:avLst/>
              </a:prstGeom>
              <a:noFill/>
            </p:spPr>
            <p:txBody>
              <a:bodyPr wrap="none" rtlCol="0">
                <a:spAutoFit/>
              </a:bodyPr>
              <a:lstStyle/>
              <a:p>
                <a:pPr algn="r">
                  <a:buNone/>
                </a:pPr>
                <a:r>
                  <a:rPr lang="en-GB" sz="2000" dirty="0"/>
                  <a:t>30</a:t>
                </a:r>
              </a:p>
            </p:txBody>
          </p:sp>
          <p:sp>
            <p:nvSpPr>
              <p:cNvPr id="51" name="TextBox 50">
                <a:extLst>
                  <a:ext uri="{FF2B5EF4-FFF2-40B4-BE49-F238E27FC236}">
                    <a16:creationId xmlns:a16="http://schemas.microsoft.com/office/drawing/2014/main" id="{048CBE1B-2EFA-439D-BC77-B10DDB0FB0F4}"/>
                  </a:ext>
                </a:extLst>
              </p:cNvPr>
              <p:cNvSpPr txBox="1"/>
              <p:nvPr/>
            </p:nvSpPr>
            <p:spPr>
              <a:xfrm>
                <a:off x="2254254" y="3818194"/>
                <a:ext cx="277196" cy="400110"/>
              </a:xfrm>
              <a:prstGeom prst="rect">
                <a:avLst/>
              </a:prstGeom>
              <a:noFill/>
            </p:spPr>
            <p:txBody>
              <a:bodyPr wrap="none" rtlCol="0">
                <a:spAutoFit/>
              </a:bodyPr>
              <a:lstStyle/>
              <a:p>
                <a:pPr algn="r">
                  <a:buNone/>
                </a:pPr>
                <a:r>
                  <a:rPr lang="en-GB" sz="2000" dirty="0"/>
                  <a:t>3</a:t>
                </a:r>
              </a:p>
            </p:txBody>
          </p:sp>
        </p:grpSp>
        <p:grpSp>
          <p:nvGrpSpPr>
            <p:cNvPr id="52" name="Group 51">
              <a:extLst>
                <a:ext uri="{FF2B5EF4-FFF2-40B4-BE49-F238E27FC236}">
                  <a16:creationId xmlns:a16="http://schemas.microsoft.com/office/drawing/2014/main" id="{ED18557B-BC75-4851-9190-C9D1E6AB9643}"/>
                </a:ext>
              </a:extLst>
            </p:cNvPr>
            <p:cNvGrpSpPr/>
            <p:nvPr/>
          </p:nvGrpSpPr>
          <p:grpSpPr>
            <a:xfrm>
              <a:off x="4898724" y="1674369"/>
              <a:ext cx="699367" cy="2543935"/>
              <a:chOff x="1832083" y="1674369"/>
              <a:chExt cx="699367" cy="2543935"/>
            </a:xfrm>
          </p:grpSpPr>
          <p:sp>
            <p:nvSpPr>
              <p:cNvPr id="53" name="TextBox 52">
                <a:extLst>
                  <a:ext uri="{FF2B5EF4-FFF2-40B4-BE49-F238E27FC236}">
                    <a16:creationId xmlns:a16="http://schemas.microsoft.com/office/drawing/2014/main" id="{5E46F0D9-22A6-4D9C-BEE9-0941DA9E76F8}"/>
                  </a:ext>
                </a:extLst>
              </p:cNvPr>
              <p:cNvSpPr txBox="1"/>
              <p:nvPr/>
            </p:nvSpPr>
            <p:spPr>
              <a:xfrm>
                <a:off x="1832083" y="1674369"/>
                <a:ext cx="699367" cy="400110"/>
              </a:xfrm>
              <a:prstGeom prst="rect">
                <a:avLst/>
              </a:prstGeom>
              <a:noFill/>
            </p:spPr>
            <p:txBody>
              <a:bodyPr wrap="none" rtlCol="0">
                <a:spAutoFit/>
              </a:bodyPr>
              <a:lstStyle/>
              <a:p>
                <a:pPr algn="r">
                  <a:buNone/>
                </a:pPr>
                <a:r>
                  <a:rPr lang="en-GB" sz="2000" dirty="0"/>
                  <a:t>4,000</a:t>
                </a:r>
              </a:p>
            </p:txBody>
          </p:sp>
          <p:sp>
            <p:nvSpPr>
              <p:cNvPr id="54" name="TextBox 53">
                <a:extLst>
                  <a:ext uri="{FF2B5EF4-FFF2-40B4-BE49-F238E27FC236}">
                    <a16:creationId xmlns:a16="http://schemas.microsoft.com/office/drawing/2014/main" id="{06CEC43D-28D1-4002-B370-68D53701F66D}"/>
                  </a:ext>
                </a:extLst>
              </p:cNvPr>
              <p:cNvSpPr txBox="1"/>
              <p:nvPr/>
            </p:nvSpPr>
            <p:spPr>
              <a:xfrm>
                <a:off x="2012625" y="2388977"/>
                <a:ext cx="518825" cy="400110"/>
              </a:xfrm>
              <a:prstGeom prst="rect">
                <a:avLst/>
              </a:prstGeom>
              <a:noFill/>
            </p:spPr>
            <p:txBody>
              <a:bodyPr wrap="none" rtlCol="0">
                <a:spAutoFit/>
              </a:bodyPr>
              <a:lstStyle/>
              <a:p>
                <a:pPr algn="r">
                  <a:buNone/>
                </a:pPr>
                <a:r>
                  <a:rPr lang="en-GB" sz="2000" dirty="0"/>
                  <a:t>400</a:t>
                </a:r>
              </a:p>
            </p:txBody>
          </p:sp>
          <p:sp>
            <p:nvSpPr>
              <p:cNvPr id="55" name="TextBox 54">
                <a:extLst>
                  <a:ext uri="{FF2B5EF4-FFF2-40B4-BE49-F238E27FC236}">
                    <a16:creationId xmlns:a16="http://schemas.microsoft.com/office/drawing/2014/main" id="{EBDBC1E2-BB7D-47EE-AD1D-2AE5C53574AF}"/>
                  </a:ext>
                </a:extLst>
              </p:cNvPr>
              <p:cNvSpPr txBox="1"/>
              <p:nvPr/>
            </p:nvSpPr>
            <p:spPr>
              <a:xfrm>
                <a:off x="2133441" y="3103585"/>
                <a:ext cx="398009" cy="400110"/>
              </a:xfrm>
              <a:prstGeom prst="rect">
                <a:avLst/>
              </a:prstGeom>
              <a:noFill/>
            </p:spPr>
            <p:txBody>
              <a:bodyPr wrap="none" rtlCol="0">
                <a:spAutoFit/>
              </a:bodyPr>
              <a:lstStyle/>
              <a:p>
                <a:pPr algn="r">
                  <a:buNone/>
                </a:pPr>
                <a:r>
                  <a:rPr lang="en-GB" sz="2000" dirty="0"/>
                  <a:t>40</a:t>
                </a:r>
              </a:p>
            </p:txBody>
          </p:sp>
          <p:sp>
            <p:nvSpPr>
              <p:cNvPr id="56" name="TextBox 55">
                <a:extLst>
                  <a:ext uri="{FF2B5EF4-FFF2-40B4-BE49-F238E27FC236}">
                    <a16:creationId xmlns:a16="http://schemas.microsoft.com/office/drawing/2014/main" id="{CC644AEF-81DD-40FC-B12A-E80930ED423F}"/>
                  </a:ext>
                </a:extLst>
              </p:cNvPr>
              <p:cNvSpPr txBox="1"/>
              <p:nvPr/>
            </p:nvSpPr>
            <p:spPr>
              <a:xfrm>
                <a:off x="2254254" y="3818194"/>
                <a:ext cx="277196" cy="400110"/>
              </a:xfrm>
              <a:prstGeom prst="rect">
                <a:avLst/>
              </a:prstGeom>
              <a:noFill/>
            </p:spPr>
            <p:txBody>
              <a:bodyPr wrap="none" rtlCol="0">
                <a:spAutoFit/>
              </a:bodyPr>
              <a:lstStyle/>
              <a:p>
                <a:pPr algn="r">
                  <a:buNone/>
                </a:pPr>
                <a:r>
                  <a:rPr lang="en-GB" sz="2000" dirty="0"/>
                  <a:t>4</a:t>
                </a:r>
              </a:p>
            </p:txBody>
          </p:sp>
        </p:grpSp>
        <p:grpSp>
          <p:nvGrpSpPr>
            <p:cNvPr id="57" name="Group 56">
              <a:extLst>
                <a:ext uri="{FF2B5EF4-FFF2-40B4-BE49-F238E27FC236}">
                  <a16:creationId xmlns:a16="http://schemas.microsoft.com/office/drawing/2014/main" id="{D286BA56-A0B7-4FED-9C48-F2223D5E7A1B}"/>
                </a:ext>
              </a:extLst>
            </p:cNvPr>
            <p:cNvGrpSpPr/>
            <p:nvPr/>
          </p:nvGrpSpPr>
          <p:grpSpPr>
            <a:xfrm>
              <a:off x="5925355" y="1674369"/>
              <a:ext cx="699367" cy="2543935"/>
              <a:chOff x="1832083" y="1674369"/>
              <a:chExt cx="699367" cy="2543935"/>
            </a:xfrm>
          </p:grpSpPr>
          <p:sp>
            <p:nvSpPr>
              <p:cNvPr id="58" name="TextBox 57">
                <a:extLst>
                  <a:ext uri="{FF2B5EF4-FFF2-40B4-BE49-F238E27FC236}">
                    <a16:creationId xmlns:a16="http://schemas.microsoft.com/office/drawing/2014/main" id="{07B7E80A-17AA-4915-AA3E-D766CED5E1DC}"/>
                  </a:ext>
                </a:extLst>
              </p:cNvPr>
              <p:cNvSpPr txBox="1"/>
              <p:nvPr/>
            </p:nvSpPr>
            <p:spPr>
              <a:xfrm>
                <a:off x="1832083" y="1674369"/>
                <a:ext cx="699367" cy="400110"/>
              </a:xfrm>
              <a:prstGeom prst="rect">
                <a:avLst/>
              </a:prstGeom>
              <a:noFill/>
            </p:spPr>
            <p:txBody>
              <a:bodyPr wrap="none" rtlCol="0">
                <a:spAutoFit/>
              </a:bodyPr>
              <a:lstStyle/>
              <a:p>
                <a:pPr algn="r">
                  <a:buNone/>
                </a:pPr>
                <a:r>
                  <a:rPr lang="en-GB" sz="2000" dirty="0"/>
                  <a:t>5,000</a:t>
                </a:r>
              </a:p>
            </p:txBody>
          </p:sp>
          <p:sp>
            <p:nvSpPr>
              <p:cNvPr id="59" name="TextBox 58">
                <a:extLst>
                  <a:ext uri="{FF2B5EF4-FFF2-40B4-BE49-F238E27FC236}">
                    <a16:creationId xmlns:a16="http://schemas.microsoft.com/office/drawing/2014/main" id="{6413F005-6FB4-4843-8383-BF4290951901}"/>
                  </a:ext>
                </a:extLst>
              </p:cNvPr>
              <p:cNvSpPr txBox="1"/>
              <p:nvPr/>
            </p:nvSpPr>
            <p:spPr>
              <a:xfrm>
                <a:off x="2012625" y="2388977"/>
                <a:ext cx="518825" cy="400110"/>
              </a:xfrm>
              <a:prstGeom prst="rect">
                <a:avLst/>
              </a:prstGeom>
              <a:noFill/>
            </p:spPr>
            <p:txBody>
              <a:bodyPr wrap="none" rtlCol="0">
                <a:spAutoFit/>
              </a:bodyPr>
              <a:lstStyle/>
              <a:p>
                <a:pPr algn="r">
                  <a:buNone/>
                </a:pPr>
                <a:r>
                  <a:rPr lang="en-GB" sz="2000" dirty="0"/>
                  <a:t>500</a:t>
                </a:r>
              </a:p>
            </p:txBody>
          </p:sp>
          <p:sp>
            <p:nvSpPr>
              <p:cNvPr id="60" name="TextBox 59">
                <a:extLst>
                  <a:ext uri="{FF2B5EF4-FFF2-40B4-BE49-F238E27FC236}">
                    <a16:creationId xmlns:a16="http://schemas.microsoft.com/office/drawing/2014/main" id="{BE30A114-8C0E-4DF1-859D-EA1F00CD5CC4}"/>
                  </a:ext>
                </a:extLst>
              </p:cNvPr>
              <p:cNvSpPr txBox="1"/>
              <p:nvPr/>
            </p:nvSpPr>
            <p:spPr>
              <a:xfrm>
                <a:off x="2133441" y="3103585"/>
                <a:ext cx="398009" cy="400110"/>
              </a:xfrm>
              <a:prstGeom prst="rect">
                <a:avLst/>
              </a:prstGeom>
              <a:noFill/>
            </p:spPr>
            <p:txBody>
              <a:bodyPr wrap="none" rtlCol="0">
                <a:spAutoFit/>
              </a:bodyPr>
              <a:lstStyle/>
              <a:p>
                <a:pPr algn="r">
                  <a:buNone/>
                </a:pPr>
                <a:r>
                  <a:rPr lang="en-GB" sz="2000" dirty="0"/>
                  <a:t>50</a:t>
                </a:r>
              </a:p>
            </p:txBody>
          </p:sp>
          <p:sp>
            <p:nvSpPr>
              <p:cNvPr id="61" name="TextBox 60">
                <a:extLst>
                  <a:ext uri="{FF2B5EF4-FFF2-40B4-BE49-F238E27FC236}">
                    <a16:creationId xmlns:a16="http://schemas.microsoft.com/office/drawing/2014/main" id="{2867D6BA-F32A-4F61-8BB8-3DE0DEA2290B}"/>
                  </a:ext>
                </a:extLst>
              </p:cNvPr>
              <p:cNvSpPr txBox="1"/>
              <p:nvPr/>
            </p:nvSpPr>
            <p:spPr>
              <a:xfrm>
                <a:off x="2254254" y="3818194"/>
                <a:ext cx="277196" cy="400110"/>
              </a:xfrm>
              <a:prstGeom prst="rect">
                <a:avLst/>
              </a:prstGeom>
              <a:noFill/>
            </p:spPr>
            <p:txBody>
              <a:bodyPr wrap="none" rtlCol="0">
                <a:spAutoFit/>
              </a:bodyPr>
              <a:lstStyle/>
              <a:p>
                <a:pPr algn="r">
                  <a:buNone/>
                </a:pPr>
                <a:r>
                  <a:rPr lang="en-GB" sz="2000" dirty="0"/>
                  <a:t>5</a:t>
                </a:r>
              </a:p>
            </p:txBody>
          </p:sp>
        </p:grpSp>
        <p:grpSp>
          <p:nvGrpSpPr>
            <p:cNvPr id="62" name="Group 61">
              <a:extLst>
                <a:ext uri="{FF2B5EF4-FFF2-40B4-BE49-F238E27FC236}">
                  <a16:creationId xmlns:a16="http://schemas.microsoft.com/office/drawing/2014/main" id="{ACC164AE-E5E5-4388-9914-3BD9A2A56CF9}"/>
                </a:ext>
              </a:extLst>
            </p:cNvPr>
            <p:cNvGrpSpPr/>
            <p:nvPr/>
          </p:nvGrpSpPr>
          <p:grpSpPr>
            <a:xfrm>
              <a:off x="6951986" y="1674369"/>
              <a:ext cx="699367" cy="2543935"/>
              <a:chOff x="1832083" y="1674369"/>
              <a:chExt cx="699367" cy="2543935"/>
            </a:xfrm>
          </p:grpSpPr>
          <p:sp>
            <p:nvSpPr>
              <p:cNvPr id="63" name="TextBox 62">
                <a:extLst>
                  <a:ext uri="{FF2B5EF4-FFF2-40B4-BE49-F238E27FC236}">
                    <a16:creationId xmlns:a16="http://schemas.microsoft.com/office/drawing/2014/main" id="{1A0D7B11-7D94-4E25-B2B9-FCC53359DDB0}"/>
                  </a:ext>
                </a:extLst>
              </p:cNvPr>
              <p:cNvSpPr txBox="1"/>
              <p:nvPr/>
            </p:nvSpPr>
            <p:spPr>
              <a:xfrm>
                <a:off x="1832083" y="1674369"/>
                <a:ext cx="699367" cy="400110"/>
              </a:xfrm>
              <a:prstGeom prst="rect">
                <a:avLst/>
              </a:prstGeom>
              <a:noFill/>
            </p:spPr>
            <p:txBody>
              <a:bodyPr wrap="none" rtlCol="0">
                <a:spAutoFit/>
              </a:bodyPr>
              <a:lstStyle/>
              <a:p>
                <a:pPr algn="r">
                  <a:buNone/>
                </a:pPr>
                <a:r>
                  <a:rPr lang="en-GB" sz="2000" dirty="0"/>
                  <a:t>6,000</a:t>
                </a:r>
              </a:p>
            </p:txBody>
          </p:sp>
          <p:sp>
            <p:nvSpPr>
              <p:cNvPr id="64" name="TextBox 63">
                <a:extLst>
                  <a:ext uri="{FF2B5EF4-FFF2-40B4-BE49-F238E27FC236}">
                    <a16:creationId xmlns:a16="http://schemas.microsoft.com/office/drawing/2014/main" id="{285F601A-EB37-4DC7-9969-B0327A8144A6}"/>
                  </a:ext>
                </a:extLst>
              </p:cNvPr>
              <p:cNvSpPr txBox="1"/>
              <p:nvPr/>
            </p:nvSpPr>
            <p:spPr>
              <a:xfrm>
                <a:off x="2012625" y="2388977"/>
                <a:ext cx="518825" cy="400110"/>
              </a:xfrm>
              <a:prstGeom prst="rect">
                <a:avLst/>
              </a:prstGeom>
              <a:noFill/>
            </p:spPr>
            <p:txBody>
              <a:bodyPr wrap="none" rtlCol="0">
                <a:spAutoFit/>
              </a:bodyPr>
              <a:lstStyle/>
              <a:p>
                <a:pPr algn="r">
                  <a:buNone/>
                </a:pPr>
                <a:r>
                  <a:rPr lang="en-GB" sz="2000" dirty="0"/>
                  <a:t>600</a:t>
                </a:r>
              </a:p>
            </p:txBody>
          </p:sp>
          <p:sp>
            <p:nvSpPr>
              <p:cNvPr id="65" name="TextBox 64">
                <a:extLst>
                  <a:ext uri="{FF2B5EF4-FFF2-40B4-BE49-F238E27FC236}">
                    <a16:creationId xmlns:a16="http://schemas.microsoft.com/office/drawing/2014/main" id="{ED2F9423-2632-4C1F-B8FB-6E1B4081260F}"/>
                  </a:ext>
                </a:extLst>
              </p:cNvPr>
              <p:cNvSpPr txBox="1"/>
              <p:nvPr/>
            </p:nvSpPr>
            <p:spPr>
              <a:xfrm>
                <a:off x="2133441" y="3103585"/>
                <a:ext cx="398009" cy="400110"/>
              </a:xfrm>
              <a:prstGeom prst="rect">
                <a:avLst/>
              </a:prstGeom>
              <a:noFill/>
            </p:spPr>
            <p:txBody>
              <a:bodyPr wrap="none" rtlCol="0">
                <a:spAutoFit/>
              </a:bodyPr>
              <a:lstStyle/>
              <a:p>
                <a:pPr algn="r">
                  <a:buNone/>
                </a:pPr>
                <a:r>
                  <a:rPr lang="en-GB" sz="2000" dirty="0"/>
                  <a:t>60</a:t>
                </a:r>
              </a:p>
            </p:txBody>
          </p:sp>
          <p:sp>
            <p:nvSpPr>
              <p:cNvPr id="66" name="TextBox 65">
                <a:extLst>
                  <a:ext uri="{FF2B5EF4-FFF2-40B4-BE49-F238E27FC236}">
                    <a16:creationId xmlns:a16="http://schemas.microsoft.com/office/drawing/2014/main" id="{C087839E-7FBC-4802-815D-AB63682024D5}"/>
                  </a:ext>
                </a:extLst>
              </p:cNvPr>
              <p:cNvSpPr txBox="1"/>
              <p:nvPr/>
            </p:nvSpPr>
            <p:spPr>
              <a:xfrm>
                <a:off x="2254254" y="3818194"/>
                <a:ext cx="277196" cy="400110"/>
              </a:xfrm>
              <a:prstGeom prst="rect">
                <a:avLst/>
              </a:prstGeom>
              <a:noFill/>
            </p:spPr>
            <p:txBody>
              <a:bodyPr wrap="none" rtlCol="0">
                <a:spAutoFit/>
              </a:bodyPr>
              <a:lstStyle/>
              <a:p>
                <a:pPr algn="r">
                  <a:buNone/>
                </a:pPr>
                <a:r>
                  <a:rPr lang="en-GB" sz="2000" dirty="0"/>
                  <a:t>6</a:t>
                </a:r>
              </a:p>
            </p:txBody>
          </p:sp>
        </p:grpSp>
        <p:grpSp>
          <p:nvGrpSpPr>
            <p:cNvPr id="67" name="Group 66">
              <a:extLst>
                <a:ext uri="{FF2B5EF4-FFF2-40B4-BE49-F238E27FC236}">
                  <a16:creationId xmlns:a16="http://schemas.microsoft.com/office/drawing/2014/main" id="{097358EF-2BE8-4AA2-A646-BC0E0C9426CB}"/>
                </a:ext>
              </a:extLst>
            </p:cNvPr>
            <p:cNvGrpSpPr/>
            <p:nvPr/>
          </p:nvGrpSpPr>
          <p:grpSpPr>
            <a:xfrm>
              <a:off x="7978617" y="1674369"/>
              <a:ext cx="699367" cy="2543935"/>
              <a:chOff x="1832083" y="1674369"/>
              <a:chExt cx="699367" cy="2543935"/>
            </a:xfrm>
          </p:grpSpPr>
          <p:sp>
            <p:nvSpPr>
              <p:cNvPr id="68" name="TextBox 67">
                <a:extLst>
                  <a:ext uri="{FF2B5EF4-FFF2-40B4-BE49-F238E27FC236}">
                    <a16:creationId xmlns:a16="http://schemas.microsoft.com/office/drawing/2014/main" id="{F1439D11-44D5-4234-8E27-DD4D27C3D628}"/>
                  </a:ext>
                </a:extLst>
              </p:cNvPr>
              <p:cNvSpPr txBox="1"/>
              <p:nvPr/>
            </p:nvSpPr>
            <p:spPr>
              <a:xfrm>
                <a:off x="1832083" y="1674369"/>
                <a:ext cx="699367" cy="400110"/>
              </a:xfrm>
              <a:prstGeom prst="rect">
                <a:avLst/>
              </a:prstGeom>
              <a:noFill/>
            </p:spPr>
            <p:txBody>
              <a:bodyPr wrap="none" rtlCol="0">
                <a:spAutoFit/>
              </a:bodyPr>
              <a:lstStyle/>
              <a:p>
                <a:pPr algn="r">
                  <a:buNone/>
                </a:pPr>
                <a:r>
                  <a:rPr lang="en-GB" sz="2000" dirty="0"/>
                  <a:t>7,000</a:t>
                </a:r>
              </a:p>
            </p:txBody>
          </p:sp>
          <p:sp>
            <p:nvSpPr>
              <p:cNvPr id="69" name="TextBox 68">
                <a:extLst>
                  <a:ext uri="{FF2B5EF4-FFF2-40B4-BE49-F238E27FC236}">
                    <a16:creationId xmlns:a16="http://schemas.microsoft.com/office/drawing/2014/main" id="{AB196FC4-0B6E-45ED-B16E-518F384AFDD6}"/>
                  </a:ext>
                </a:extLst>
              </p:cNvPr>
              <p:cNvSpPr txBox="1"/>
              <p:nvPr/>
            </p:nvSpPr>
            <p:spPr>
              <a:xfrm>
                <a:off x="2012625" y="2388977"/>
                <a:ext cx="518825" cy="400110"/>
              </a:xfrm>
              <a:prstGeom prst="rect">
                <a:avLst/>
              </a:prstGeom>
              <a:noFill/>
            </p:spPr>
            <p:txBody>
              <a:bodyPr wrap="none" rtlCol="0">
                <a:spAutoFit/>
              </a:bodyPr>
              <a:lstStyle/>
              <a:p>
                <a:pPr algn="r">
                  <a:buNone/>
                </a:pPr>
                <a:r>
                  <a:rPr lang="en-GB" sz="2000" dirty="0"/>
                  <a:t>700</a:t>
                </a:r>
              </a:p>
            </p:txBody>
          </p:sp>
          <p:sp>
            <p:nvSpPr>
              <p:cNvPr id="70" name="TextBox 69">
                <a:extLst>
                  <a:ext uri="{FF2B5EF4-FFF2-40B4-BE49-F238E27FC236}">
                    <a16:creationId xmlns:a16="http://schemas.microsoft.com/office/drawing/2014/main" id="{00DFB6D2-77AA-4C45-9906-B77E10CDB2E3}"/>
                  </a:ext>
                </a:extLst>
              </p:cNvPr>
              <p:cNvSpPr txBox="1"/>
              <p:nvPr/>
            </p:nvSpPr>
            <p:spPr>
              <a:xfrm>
                <a:off x="2133441" y="3103585"/>
                <a:ext cx="398009" cy="400110"/>
              </a:xfrm>
              <a:prstGeom prst="rect">
                <a:avLst/>
              </a:prstGeom>
              <a:noFill/>
            </p:spPr>
            <p:txBody>
              <a:bodyPr wrap="none" rtlCol="0">
                <a:spAutoFit/>
              </a:bodyPr>
              <a:lstStyle/>
              <a:p>
                <a:pPr algn="r">
                  <a:buNone/>
                </a:pPr>
                <a:r>
                  <a:rPr lang="en-GB" sz="2000" dirty="0"/>
                  <a:t>70</a:t>
                </a:r>
              </a:p>
            </p:txBody>
          </p:sp>
          <p:sp>
            <p:nvSpPr>
              <p:cNvPr id="71" name="TextBox 70">
                <a:extLst>
                  <a:ext uri="{FF2B5EF4-FFF2-40B4-BE49-F238E27FC236}">
                    <a16:creationId xmlns:a16="http://schemas.microsoft.com/office/drawing/2014/main" id="{6B73FD34-8FF7-496C-8ED0-531A4EB14923}"/>
                  </a:ext>
                </a:extLst>
              </p:cNvPr>
              <p:cNvSpPr txBox="1"/>
              <p:nvPr/>
            </p:nvSpPr>
            <p:spPr>
              <a:xfrm>
                <a:off x="2254254" y="3818194"/>
                <a:ext cx="277196" cy="400110"/>
              </a:xfrm>
              <a:prstGeom prst="rect">
                <a:avLst/>
              </a:prstGeom>
              <a:noFill/>
            </p:spPr>
            <p:txBody>
              <a:bodyPr wrap="none" rtlCol="0">
                <a:spAutoFit/>
              </a:bodyPr>
              <a:lstStyle/>
              <a:p>
                <a:pPr algn="r">
                  <a:buNone/>
                </a:pPr>
                <a:r>
                  <a:rPr lang="en-GB" sz="2000" dirty="0"/>
                  <a:t>7</a:t>
                </a:r>
              </a:p>
            </p:txBody>
          </p:sp>
        </p:grpSp>
        <p:grpSp>
          <p:nvGrpSpPr>
            <p:cNvPr id="72" name="Group 71">
              <a:extLst>
                <a:ext uri="{FF2B5EF4-FFF2-40B4-BE49-F238E27FC236}">
                  <a16:creationId xmlns:a16="http://schemas.microsoft.com/office/drawing/2014/main" id="{9C67CEAB-97CD-4A0F-8A1C-DD826C8191D3}"/>
                </a:ext>
              </a:extLst>
            </p:cNvPr>
            <p:cNvGrpSpPr/>
            <p:nvPr/>
          </p:nvGrpSpPr>
          <p:grpSpPr>
            <a:xfrm>
              <a:off x="9005248" y="1674369"/>
              <a:ext cx="699367" cy="2543935"/>
              <a:chOff x="1832083" y="1674369"/>
              <a:chExt cx="699367" cy="2543935"/>
            </a:xfrm>
          </p:grpSpPr>
          <p:sp>
            <p:nvSpPr>
              <p:cNvPr id="73" name="TextBox 72">
                <a:extLst>
                  <a:ext uri="{FF2B5EF4-FFF2-40B4-BE49-F238E27FC236}">
                    <a16:creationId xmlns:a16="http://schemas.microsoft.com/office/drawing/2014/main" id="{A6966CF1-0121-4A86-9796-B3A438EF20CD}"/>
                  </a:ext>
                </a:extLst>
              </p:cNvPr>
              <p:cNvSpPr txBox="1"/>
              <p:nvPr/>
            </p:nvSpPr>
            <p:spPr>
              <a:xfrm>
                <a:off x="1832083" y="1674369"/>
                <a:ext cx="699367" cy="400110"/>
              </a:xfrm>
              <a:prstGeom prst="rect">
                <a:avLst/>
              </a:prstGeom>
              <a:noFill/>
            </p:spPr>
            <p:txBody>
              <a:bodyPr wrap="none" rtlCol="0">
                <a:spAutoFit/>
              </a:bodyPr>
              <a:lstStyle/>
              <a:p>
                <a:pPr algn="r">
                  <a:buNone/>
                </a:pPr>
                <a:r>
                  <a:rPr lang="en-GB" sz="2000" dirty="0"/>
                  <a:t>8,000</a:t>
                </a:r>
              </a:p>
            </p:txBody>
          </p:sp>
          <p:sp>
            <p:nvSpPr>
              <p:cNvPr id="74" name="TextBox 73">
                <a:extLst>
                  <a:ext uri="{FF2B5EF4-FFF2-40B4-BE49-F238E27FC236}">
                    <a16:creationId xmlns:a16="http://schemas.microsoft.com/office/drawing/2014/main" id="{519D6243-B9CC-4419-83C2-97DA814211D2}"/>
                  </a:ext>
                </a:extLst>
              </p:cNvPr>
              <p:cNvSpPr txBox="1"/>
              <p:nvPr/>
            </p:nvSpPr>
            <p:spPr>
              <a:xfrm>
                <a:off x="2012625" y="2388977"/>
                <a:ext cx="518825" cy="400110"/>
              </a:xfrm>
              <a:prstGeom prst="rect">
                <a:avLst/>
              </a:prstGeom>
              <a:noFill/>
            </p:spPr>
            <p:txBody>
              <a:bodyPr wrap="none" rtlCol="0">
                <a:spAutoFit/>
              </a:bodyPr>
              <a:lstStyle/>
              <a:p>
                <a:pPr algn="r">
                  <a:buNone/>
                </a:pPr>
                <a:r>
                  <a:rPr lang="en-GB" sz="2000" dirty="0"/>
                  <a:t>800</a:t>
                </a:r>
              </a:p>
            </p:txBody>
          </p:sp>
          <p:sp>
            <p:nvSpPr>
              <p:cNvPr id="75" name="TextBox 74">
                <a:extLst>
                  <a:ext uri="{FF2B5EF4-FFF2-40B4-BE49-F238E27FC236}">
                    <a16:creationId xmlns:a16="http://schemas.microsoft.com/office/drawing/2014/main" id="{7264F8BE-B4BB-4A9B-947F-39E37B63932A}"/>
                  </a:ext>
                </a:extLst>
              </p:cNvPr>
              <p:cNvSpPr txBox="1"/>
              <p:nvPr/>
            </p:nvSpPr>
            <p:spPr>
              <a:xfrm>
                <a:off x="2133441" y="3103585"/>
                <a:ext cx="398009" cy="400110"/>
              </a:xfrm>
              <a:prstGeom prst="rect">
                <a:avLst/>
              </a:prstGeom>
              <a:noFill/>
            </p:spPr>
            <p:txBody>
              <a:bodyPr wrap="none" rtlCol="0">
                <a:spAutoFit/>
              </a:bodyPr>
              <a:lstStyle/>
              <a:p>
                <a:pPr algn="r">
                  <a:buNone/>
                </a:pPr>
                <a:r>
                  <a:rPr lang="en-GB" sz="2000" dirty="0"/>
                  <a:t>80</a:t>
                </a:r>
              </a:p>
            </p:txBody>
          </p:sp>
          <p:sp>
            <p:nvSpPr>
              <p:cNvPr id="76" name="TextBox 75">
                <a:extLst>
                  <a:ext uri="{FF2B5EF4-FFF2-40B4-BE49-F238E27FC236}">
                    <a16:creationId xmlns:a16="http://schemas.microsoft.com/office/drawing/2014/main" id="{2400D3A6-6175-40B5-BF9C-EA611230C42E}"/>
                  </a:ext>
                </a:extLst>
              </p:cNvPr>
              <p:cNvSpPr txBox="1"/>
              <p:nvPr/>
            </p:nvSpPr>
            <p:spPr>
              <a:xfrm>
                <a:off x="2254254" y="3818194"/>
                <a:ext cx="277196" cy="400110"/>
              </a:xfrm>
              <a:prstGeom prst="rect">
                <a:avLst/>
              </a:prstGeom>
              <a:noFill/>
            </p:spPr>
            <p:txBody>
              <a:bodyPr wrap="none" rtlCol="0">
                <a:spAutoFit/>
              </a:bodyPr>
              <a:lstStyle/>
              <a:p>
                <a:pPr algn="r">
                  <a:buNone/>
                </a:pPr>
                <a:r>
                  <a:rPr lang="en-GB" sz="2000" dirty="0"/>
                  <a:t>8</a:t>
                </a:r>
              </a:p>
            </p:txBody>
          </p:sp>
        </p:grpSp>
        <p:grpSp>
          <p:nvGrpSpPr>
            <p:cNvPr id="77" name="Group 76">
              <a:extLst>
                <a:ext uri="{FF2B5EF4-FFF2-40B4-BE49-F238E27FC236}">
                  <a16:creationId xmlns:a16="http://schemas.microsoft.com/office/drawing/2014/main" id="{F18E2414-28FE-40AB-AC2E-33BD949BB11C}"/>
                </a:ext>
              </a:extLst>
            </p:cNvPr>
            <p:cNvGrpSpPr/>
            <p:nvPr/>
          </p:nvGrpSpPr>
          <p:grpSpPr>
            <a:xfrm>
              <a:off x="10031879" y="1674369"/>
              <a:ext cx="699367" cy="2543935"/>
              <a:chOff x="1832083" y="1674369"/>
              <a:chExt cx="699367" cy="2543935"/>
            </a:xfrm>
          </p:grpSpPr>
          <p:sp>
            <p:nvSpPr>
              <p:cNvPr id="78" name="TextBox 77">
                <a:extLst>
                  <a:ext uri="{FF2B5EF4-FFF2-40B4-BE49-F238E27FC236}">
                    <a16:creationId xmlns:a16="http://schemas.microsoft.com/office/drawing/2014/main" id="{EC536F30-EC49-4E0D-835B-B814F4A12191}"/>
                  </a:ext>
                </a:extLst>
              </p:cNvPr>
              <p:cNvSpPr txBox="1"/>
              <p:nvPr/>
            </p:nvSpPr>
            <p:spPr>
              <a:xfrm>
                <a:off x="1832083" y="1674369"/>
                <a:ext cx="699367" cy="400110"/>
              </a:xfrm>
              <a:prstGeom prst="rect">
                <a:avLst/>
              </a:prstGeom>
              <a:noFill/>
            </p:spPr>
            <p:txBody>
              <a:bodyPr wrap="none" rtlCol="0">
                <a:spAutoFit/>
              </a:bodyPr>
              <a:lstStyle/>
              <a:p>
                <a:pPr algn="r">
                  <a:buNone/>
                </a:pPr>
                <a:r>
                  <a:rPr lang="en-GB" sz="2000" dirty="0"/>
                  <a:t>9,000</a:t>
                </a:r>
              </a:p>
            </p:txBody>
          </p:sp>
          <p:sp>
            <p:nvSpPr>
              <p:cNvPr id="79" name="TextBox 78">
                <a:extLst>
                  <a:ext uri="{FF2B5EF4-FFF2-40B4-BE49-F238E27FC236}">
                    <a16:creationId xmlns:a16="http://schemas.microsoft.com/office/drawing/2014/main" id="{7EF2F991-0480-438B-AE00-9D180AC208C3}"/>
                  </a:ext>
                </a:extLst>
              </p:cNvPr>
              <p:cNvSpPr txBox="1"/>
              <p:nvPr/>
            </p:nvSpPr>
            <p:spPr>
              <a:xfrm>
                <a:off x="2012625" y="2388977"/>
                <a:ext cx="518825" cy="400110"/>
              </a:xfrm>
              <a:prstGeom prst="rect">
                <a:avLst/>
              </a:prstGeom>
              <a:noFill/>
            </p:spPr>
            <p:txBody>
              <a:bodyPr wrap="none" rtlCol="0">
                <a:spAutoFit/>
              </a:bodyPr>
              <a:lstStyle/>
              <a:p>
                <a:pPr algn="r">
                  <a:buNone/>
                </a:pPr>
                <a:r>
                  <a:rPr lang="en-GB" sz="2000" dirty="0"/>
                  <a:t>900</a:t>
                </a:r>
              </a:p>
            </p:txBody>
          </p:sp>
          <p:sp>
            <p:nvSpPr>
              <p:cNvPr id="80" name="TextBox 79">
                <a:extLst>
                  <a:ext uri="{FF2B5EF4-FFF2-40B4-BE49-F238E27FC236}">
                    <a16:creationId xmlns:a16="http://schemas.microsoft.com/office/drawing/2014/main" id="{DE90F54E-1792-427B-AEDC-39A8E66CF209}"/>
                  </a:ext>
                </a:extLst>
              </p:cNvPr>
              <p:cNvSpPr txBox="1"/>
              <p:nvPr/>
            </p:nvSpPr>
            <p:spPr>
              <a:xfrm>
                <a:off x="2133441" y="3103585"/>
                <a:ext cx="398009" cy="400110"/>
              </a:xfrm>
              <a:prstGeom prst="rect">
                <a:avLst/>
              </a:prstGeom>
              <a:noFill/>
            </p:spPr>
            <p:txBody>
              <a:bodyPr wrap="none" rtlCol="0">
                <a:spAutoFit/>
              </a:bodyPr>
              <a:lstStyle/>
              <a:p>
                <a:pPr algn="r">
                  <a:buNone/>
                </a:pPr>
                <a:r>
                  <a:rPr lang="en-GB" sz="2000" dirty="0"/>
                  <a:t>90</a:t>
                </a:r>
              </a:p>
            </p:txBody>
          </p:sp>
          <p:sp>
            <p:nvSpPr>
              <p:cNvPr id="81" name="TextBox 80">
                <a:extLst>
                  <a:ext uri="{FF2B5EF4-FFF2-40B4-BE49-F238E27FC236}">
                    <a16:creationId xmlns:a16="http://schemas.microsoft.com/office/drawing/2014/main" id="{C9F9F3D6-194B-4D1C-A409-2066EEFBDF15}"/>
                  </a:ext>
                </a:extLst>
              </p:cNvPr>
              <p:cNvSpPr txBox="1"/>
              <p:nvPr/>
            </p:nvSpPr>
            <p:spPr>
              <a:xfrm>
                <a:off x="2254254" y="3818194"/>
                <a:ext cx="277196" cy="400110"/>
              </a:xfrm>
              <a:prstGeom prst="rect">
                <a:avLst/>
              </a:prstGeom>
              <a:noFill/>
            </p:spPr>
            <p:txBody>
              <a:bodyPr wrap="none" rtlCol="0">
                <a:spAutoFit/>
              </a:bodyPr>
              <a:lstStyle/>
              <a:p>
                <a:pPr algn="r">
                  <a:buNone/>
                </a:pPr>
                <a:r>
                  <a:rPr lang="en-GB" sz="2000" dirty="0"/>
                  <a:t>9</a:t>
                </a:r>
              </a:p>
            </p:txBody>
          </p:sp>
        </p:grpSp>
      </p:grpSp>
      <p:sp>
        <p:nvSpPr>
          <p:cNvPr id="147" name="Oval 146">
            <a:extLst>
              <a:ext uri="{FF2B5EF4-FFF2-40B4-BE49-F238E27FC236}">
                <a16:creationId xmlns:a16="http://schemas.microsoft.com/office/drawing/2014/main" id="{49D64714-8CB2-493B-8FD5-5742F34E3454}"/>
              </a:ext>
            </a:extLst>
          </p:cNvPr>
          <p:cNvSpPr/>
          <p:nvPr/>
        </p:nvSpPr>
        <p:spPr bwMode="auto">
          <a:xfrm>
            <a:off x="5537946" y="2067140"/>
            <a:ext cx="1206177" cy="449134"/>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000" b="0" i="0" u="none" strike="noStrike" cap="none" normalizeH="0" baseline="0" dirty="0">
              <a:ln>
                <a:noFill/>
              </a:ln>
              <a:solidFill>
                <a:schemeClr val="tx1"/>
              </a:solidFill>
              <a:effectLst/>
              <a:latin typeface="Arial" charset="0"/>
            </a:endParaRPr>
          </a:p>
        </p:txBody>
      </p:sp>
      <p:sp>
        <p:nvSpPr>
          <p:cNvPr id="148" name="Oval 147">
            <a:extLst>
              <a:ext uri="{FF2B5EF4-FFF2-40B4-BE49-F238E27FC236}">
                <a16:creationId xmlns:a16="http://schemas.microsoft.com/office/drawing/2014/main" id="{7310AF2C-0B23-49F3-82A4-3F181D287CD2}"/>
              </a:ext>
            </a:extLst>
          </p:cNvPr>
          <p:cNvSpPr/>
          <p:nvPr/>
        </p:nvSpPr>
        <p:spPr bwMode="auto">
          <a:xfrm>
            <a:off x="3111709" y="2662740"/>
            <a:ext cx="1206177" cy="449134"/>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000" b="0" i="0" u="none" strike="noStrike" cap="none" normalizeH="0" baseline="0" dirty="0">
              <a:ln>
                <a:noFill/>
              </a:ln>
              <a:solidFill>
                <a:schemeClr val="tx1"/>
              </a:solidFill>
              <a:effectLst/>
              <a:latin typeface="Arial" charset="0"/>
            </a:endParaRPr>
          </a:p>
        </p:txBody>
      </p:sp>
      <p:sp>
        <p:nvSpPr>
          <p:cNvPr id="149" name="Oval 148">
            <a:extLst>
              <a:ext uri="{FF2B5EF4-FFF2-40B4-BE49-F238E27FC236}">
                <a16:creationId xmlns:a16="http://schemas.microsoft.com/office/drawing/2014/main" id="{B54B1431-0E60-402C-A1C4-F8B4BCEF5582}"/>
              </a:ext>
            </a:extLst>
          </p:cNvPr>
          <p:cNvSpPr/>
          <p:nvPr/>
        </p:nvSpPr>
        <p:spPr bwMode="auto">
          <a:xfrm>
            <a:off x="4316297" y="3295735"/>
            <a:ext cx="1206177" cy="449134"/>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000" b="0" i="0" u="none" strike="noStrike" cap="none" normalizeH="0" baseline="0" dirty="0">
              <a:ln>
                <a:noFill/>
              </a:ln>
              <a:solidFill>
                <a:schemeClr val="tx1"/>
              </a:solidFill>
              <a:effectLst/>
              <a:latin typeface="Arial" charset="0"/>
            </a:endParaRPr>
          </a:p>
        </p:txBody>
      </p:sp>
      <p:sp>
        <p:nvSpPr>
          <p:cNvPr id="150" name="Oval 149">
            <a:extLst>
              <a:ext uri="{FF2B5EF4-FFF2-40B4-BE49-F238E27FC236}">
                <a16:creationId xmlns:a16="http://schemas.microsoft.com/office/drawing/2014/main" id="{BE9A0BEF-5C99-42A0-948F-0FA82B13C8B9}"/>
              </a:ext>
            </a:extLst>
          </p:cNvPr>
          <p:cNvSpPr/>
          <p:nvPr/>
        </p:nvSpPr>
        <p:spPr bwMode="auto">
          <a:xfrm>
            <a:off x="1902891" y="3893205"/>
            <a:ext cx="1206177" cy="449134"/>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000" b="0" i="0" u="none" strike="noStrike" cap="none" normalizeH="0" baseline="0" dirty="0">
              <a:ln>
                <a:noFill/>
              </a:ln>
              <a:solidFill>
                <a:schemeClr val="tx1"/>
              </a:solidFill>
              <a:effectLst/>
              <a:latin typeface="Arial" charset="0"/>
            </a:endParaRPr>
          </a:p>
        </p:txBody>
      </p:sp>
      <p:sp>
        <p:nvSpPr>
          <p:cNvPr id="2" name="Content Placeholder 2">
            <a:extLst>
              <a:ext uri="{FF2B5EF4-FFF2-40B4-BE49-F238E27FC236}">
                <a16:creationId xmlns:a16="http://schemas.microsoft.com/office/drawing/2014/main" id="{E241F9F8-2042-4B55-A5ED-F8257CAAFBD7}"/>
              </a:ext>
            </a:extLst>
          </p:cNvPr>
          <p:cNvSpPr txBox="1">
            <a:spLocks/>
          </p:cNvSpPr>
          <p:nvPr/>
        </p:nvSpPr>
        <p:spPr>
          <a:xfrm>
            <a:off x="640920" y="5103630"/>
            <a:ext cx="10972421" cy="98953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Click to reveal a 4-digit number and represent the total value as an addition equation.</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Use the chart to identify other 4-digit numbers including those containing a zero.</a:t>
            </a:r>
          </a:p>
          <a:p>
            <a:pPr>
              <a:lnSpc>
                <a:spcPct val="120000"/>
              </a:lnSpc>
              <a:spcBef>
                <a:spcPts val="600"/>
              </a:spcBef>
              <a:spcAft>
                <a:spcPts val="600"/>
              </a:spcAft>
              <a:buClr>
                <a:srgbClr val="585858"/>
              </a:buClr>
              <a:buFont typeface="Arial" panose="020B0604020202020204" pitchFamily="34" charset="0"/>
              <a:buChar char="•"/>
            </a:pPr>
            <a:endParaRPr lang="en-GB" sz="2000" kern="0" dirty="0">
              <a:solidFill>
                <a:schemeClr val="tx1"/>
              </a:solidFill>
            </a:endParaRPr>
          </a:p>
        </p:txBody>
      </p:sp>
      <p:sp>
        <p:nvSpPr>
          <p:cNvPr id="83" name="TextBox 82">
            <a:extLst>
              <a:ext uri="{FF2B5EF4-FFF2-40B4-BE49-F238E27FC236}">
                <a16:creationId xmlns:a16="http://schemas.microsoft.com/office/drawing/2014/main" id="{B22BEE9E-8574-41EF-87F0-D8A0A2690E37}"/>
              </a:ext>
            </a:extLst>
          </p:cNvPr>
          <p:cNvSpPr txBox="1"/>
          <p:nvPr/>
        </p:nvSpPr>
        <p:spPr bwMode="auto">
          <a:xfrm>
            <a:off x="3131653" y="4597688"/>
            <a:ext cx="82586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j-lt"/>
                <a:ea typeface="Myriad Pro Semibold" charset="0"/>
                <a:cs typeface="Myriad Pro Semibold" charset="0"/>
              </a:rPr>
              <a:t>5,000</a:t>
            </a:r>
          </a:p>
        </p:txBody>
      </p:sp>
      <p:sp>
        <p:nvSpPr>
          <p:cNvPr id="84" name="TextBox 83">
            <a:extLst>
              <a:ext uri="{FF2B5EF4-FFF2-40B4-BE49-F238E27FC236}">
                <a16:creationId xmlns:a16="http://schemas.microsoft.com/office/drawing/2014/main" id="{54723296-19BF-489E-A219-8AC914C47CAA}"/>
              </a:ext>
            </a:extLst>
          </p:cNvPr>
          <p:cNvSpPr txBox="1"/>
          <p:nvPr/>
        </p:nvSpPr>
        <p:spPr bwMode="auto">
          <a:xfrm>
            <a:off x="4656600" y="4597687"/>
            <a:ext cx="61266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j-lt"/>
                <a:ea typeface="Myriad Pro Semibold" charset="0"/>
                <a:cs typeface="Myriad Pro Semibold" charset="0"/>
              </a:rPr>
              <a:t>300</a:t>
            </a:r>
          </a:p>
        </p:txBody>
      </p:sp>
      <p:sp>
        <p:nvSpPr>
          <p:cNvPr id="85" name="TextBox 84">
            <a:extLst>
              <a:ext uri="{FF2B5EF4-FFF2-40B4-BE49-F238E27FC236}">
                <a16:creationId xmlns:a16="http://schemas.microsoft.com/office/drawing/2014/main" id="{F58447A7-C41C-43AC-8006-6A381569E997}"/>
              </a:ext>
            </a:extLst>
          </p:cNvPr>
          <p:cNvSpPr txBox="1"/>
          <p:nvPr/>
        </p:nvSpPr>
        <p:spPr bwMode="auto">
          <a:xfrm>
            <a:off x="6115236" y="4597686"/>
            <a:ext cx="470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j-lt"/>
                <a:ea typeface="Myriad Pro Semibold" charset="0"/>
                <a:cs typeface="Myriad Pro Semibold" charset="0"/>
              </a:rPr>
              <a:t>40</a:t>
            </a:r>
          </a:p>
        </p:txBody>
      </p:sp>
      <p:sp>
        <p:nvSpPr>
          <p:cNvPr id="86" name="TextBox 85">
            <a:extLst>
              <a:ext uri="{FF2B5EF4-FFF2-40B4-BE49-F238E27FC236}">
                <a16:creationId xmlns:a16="http://schemas.microsoft.com/office/drawing/2014/main" id="{6490CB7A-0552-4F23-9796-6F2FFDAF1891}"/>
              </a:ext>
            </a:extLst>
          </p:cNvPr>
          <p:cNvSpPr txBox="1"/>
          <p:nvPr/>
        </p:nvSpPr>
        <p:spPr bwMode="auto">
          <a:xfrm>
            <a:off x="7498595" y="4597685"/>
            <a:ext cx="3273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j-lt"/>
                <a:ea typeface="Myriad Pro Semibold" charset="0"/>
                <a:cs typeface="Myriad Pro Semibold" charset="0"/>
              </a:rPr>
              <a:t>2</a:t>
            </a:r>
          </a:p>
        </p:txBody>
      </p:sp>
      <p:sp>
        <p:nvSpPr>
          <p:cNvPr id="87" name="TextBox 86">
            <a:extLst>
              <a:ext uri="{FF2B5EF4-FFF2-40B4-BE49-F238E27FC236}">
                <a16:creationId xmlns:a16="http://schemas.microsoft.com/office/drawing/2014/main" id="{9D210D4A-EED1-4881-B084-2E67B367E3B5}"/>
              </a:ext>
            </a:extLst>
          </p:cNvPr>
          <p:cNvSpPr txBox="1"/>
          <p:nvPr/>
        </p:nvSpPr>
        <p:spPr bwMode="auto">
          <a:xfrm>
            <a:off x="7766668" y="4597685"/>
            <a:ext cx="134891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000" dirty="0">
                <a:latin typeface="+mj-lt"/>
                <a:ea typeface="Myriad Pro Semibold" charset="0"/>
                <a:cs typeface="Myriad Pro Semibold" charset="0"/>
              </a:rPr>
              <a:t>= 5,342</a:t>
            </a:r>
          </a:p>
        </p:txBody>
      </p:sp>
      <p:grpSp>
        <p:nvGrpSpPr>
          <p:cNvPr id="88" name="Group 87">
            <a:extLst>
              <a:ext uri="{FF2B5EF4-FFF2-40B4-BE49-F238E27FC236}">
                <a16:creationId xmlns:a16="http://schemas.microsoft.com/office/drawing/2014/main" id="{1BD0815F-3EE1-4C5C-A9CA-CD8011B011DA}"/>
              </a:ext>
            </a:extLst>
          </p:cNvPr>
          <p:cNvGrpSpPr/>
          <p:nvPr/>
        </p:nvGrpSpPr>
        <p:grpSpPr>
          <a:xfrm>
            <a:off x="4108807" y="4597685"/>
            <a:ext cx="3138026" cy="400110"/>
            <a:chOff x="2147276" y="4799699"/>
            <a:chExt cx="4173642" cy="400110"/>
          </a:xfrm>
        </p:grpSpPr>
        <p:sp>
          <p:nvSpPr>
            <p:cNvPr id="89" name="TextBox 88">
              <a:extLst>
                <a:ext uri="{FF2B5EF4-FFF2-40B4-BE49-F238E27FC236}">
                  <a16:creationId xmlns:a16="http://schemas.microsoft.com/office/drawing/2014/main" id="{2906773C-56BE-4E54-B338-BE4560E3283D}"/>
                </a:ext>
              </a:extLst>
            </p:cNvPr>
            <p:cNvSpPr txBox="1"/>
            <p:nvPr/>
          </p:nvSpPr>
          <p:spPr>
            <a:xfrm>
              <a:off x="2147276" y="4799699"/>
              <a:ext cx="443889" cy="400110"/>
            </a:xfrm>
            <a:prstGeom prst="rect">
              <a:avLst/>
            </a:prstGeom>
            <a:noFill/>
          </p:spPr>
          <p:txBody>
            <a:bodyPr wrap="none" rtlCol="0">
              <a:spAutoFit/>
            </a:bodyPr>
            <a:lstStyle/>
            <a:p>
              <a:pPr>
                <a:buNone/>
              </a:pPr>
              <a:r>
                <a:rPr lang="en-GB" sz="2000" dirty="0"/>
                <a:t>+</a:t>
              </a:r>
            </a:p>
          </p:txBody>
        </p:sp>
        <p:sp>
          <p:nvSpPr>
            <p:cNvPr id="90" name="TextBox 89">
              <a:extLst>
                <a:ext uri="{FF2B5EF4-FFF2-40B4-BE49-F238E27FC236}">
                  <a16:creationId xmlns:a16="http://schemas.microsoft.com/office/drawing/2014/main" id="{59281B27-0FC5-412B-B9F6-13F2D3A82D11}"/>
                </a:ext>
              </a:extLst>
            </p:cNvPr>
            <p:cNvSpPr txBox="1"/>
            <p:nvPr/>
          </p:nvSpPr>
          <p:spPr>
            <a:xfrm>
              <a:off x="3974160" y="4799699"/>
              <a:ext cx="443889" cy="400110"/>
            </a:xfrm>
            <a:prstGeom prst="rect">
              <a:avLst/>
            </a:prstGeom>
            <a:noFill/>
          </p:spPr>
          <p:txBody>
            <a:bodyPr wrap="none" rtlCol="0">
              <a:spAutoFit/>
            </a:bodyPr>
            <a:lstStyle/>
            <a:p>
              <a:pPr>
                <a:buNone/>
              </a:pPr>
              <a:r>
                <a:rPr lang="en-GB" sz="2000" dirty="0"/>
                <a:t>+</a:t>
              </a:r>
            </a:p>
          </p:txBody>
        </p:sp>
        <p:sp>
          <p:nvSpPr>
            <p:cNvPr id="91" name="TextBox 90">
              <a:extLst>
                <a:ext uri="{FF2B5EF4-FFF2-40B4-BE49-F238E27FC236}">
                  <a16:creationId xmlns:a16="http://schemas.microsoft.com/office/drawing/2014/main" id="{EE2C4401-5F49-44EB-8C56-C4CED56C5E20}"/>
                </a:ext>
              </a:extLst>
            </p:cNvPr>
            <p:cNvSpPr txBox="1"/>
            <p:nvPr/>
          </p:nvSpPr>
          <p:spPr>
            <a:xfrm>
              <a:off x="5877029" y="4799699"/>
              <a:ext cx="443889" cy="400110"/>
            </a:xfrm>
            <a:prstGeom prst="rect">
              <a:avLst/>
            </a:prstGeom>
            <a:noFill/>
          </p:spPr>
          <p:txBody>
            <a:bodyPr wrap="none" rtlCol="0">
              <a:spAutoFit/>
            </a:bodyPr>
            <a:lstStyle/>
            <a:p>
              <a:pPr>
                <a:buNone/>
              </a:pPr>
              <a:r>
                <a:rPr lang="en-GB" sz="2000" dirty="0"/>
                <a:t>+</a:t>
              </a:r>
            </a:p>
          </p:txBody>
        </p:sp>
      </p:grpSp>
    </p:spTree>
    <p:extLst>
      <p:ext uri="{BB962C8B-B14F-4D97-AF65-F5344CB8AC3E}">
        <p14:creationId xmlns:p14="http://schemas.microsoft.com/office/powerpoint/2010/main" val="8092451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83"/>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84"/>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85"/>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86"/>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88"/>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7" grpId="0" animBg="1"/>
      <p:bldP spid="148" grpId="0" animBg="1"/>
      <p:bldP spid="149" grpId="0" animBg="1"/>
      <p:bldP spid="150" grpId="0" animBg="1"/>
      <p:bldP spid="83" grpId="0"/>
      <p:bldP spid="84" grpId="0"/>
      <p:bldP spid="85" grpId="0"/>
      <p:bldP spid="86" grpId="0"/>
      <p:bldP spid="8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34E143C-5055-4EF6-B3AC-FC57BC292F58}"/>
              </a:ext>
            </a:extLst>
          </p:cNvPr>
          <p:cNvSpPr>
            <a:spLocks noGrp="1"/>
          </p:cNvSpPr>
          <p:nvPr>
            <p:ph type="title"/>
          </p:nvPr>
        </p:nvSpPr>
        <p:spPr/>
        <p:txBody>
          <a:bodyPr/>
          <a:lstStyle/>
          <a:p>
            <a:r>
              <a:rPr lang="en-US" altLang="en-US" dirty="0"/>
              <a:t>4NPV-2 Place value in four-digit numbers</a:t>
            </a:r>
            <a:endParaRPr lang="en-GB" dirty="0"/>
          </a:p>
        </p:txBody>
      </p:sp>
      <p:grpSp>
        <p:nvGrpSpPr>
          <p:cNvPr id="83" name="Group 82">
            <a:extLst>
              <a:ext uri="{FF2B5EF4-FFF2-40B4-BE49-F238E27FC236}">
                <a16:creationId xmlns:a16="http://schemas.microsoft.com/office/drawing/2014/main" id="{2E92894A-0C62-425E-A081-0E50A7095195}"/>
              </a:ext>
            </a:extLst>
          </p:cNvPr>
          <p:cNvGrpSpPr/>
          <p:nvPr/>
        </p:nvGrpSpPr>
        <p:grpSpPr>
          <a:xfrm>
            <a:off x="640920" y="1962266"/>
            <a:ext cx="10927194" cy="2418566"/>
            <a:chOff x="1477787" y="1557338"/>
            <a:chExt cx="9253459" cy="2853045"/>
          </a:xfrm>
        </p:grpSpPr>
        <p:grpSp>
          <p:nvGrpSpPr>
            <p:cNvPr id="84" name="Group 83">
              <a:extLst>
                <a:ext uri="{FF2B5EF4-FFF2-40B4-BE49-F238E27FC236}">
                  <a16:creationId xmlns:a16="http://schemas.microsoft.com/office/drawing/2014/main" id="{C5D406FB-B845-4E78-AC70-EB4F18ADD160}"/>
                </a:ext>
              </a:extLst>
            </p:cNvPr>
            <p:cNvGrpSpPr/>
            <p:nvPr/>
          </p:nvGrpSpPr>
          <p:grpSpPr>
            <a:xfrm>
              <a:off x="1477787" y="1557338"/>
              <a:ext cx="9250408" cy="2853045"/>
              <a:chOff x="822998" y="1124744"/>
              <a:chExt cx="4478711" cy="1987418"/>
            </a:xfrm>
          </p:grpSpPr>
          <p:cxnSp>
            <p:nvCxnSpPr>
              <p:cNvPr id="130" name="Straight Connector 129">
                <a:extLst>
                  <a:ext uri="{FF2B5EF4-FFF2-40B4-BE49-F238E27FC236}">
                    <a16:creationId xmlns:a16="http://schemas.microsoft.com/office/drawing/2014/main" id="{9BD692F1-29C5-4D11-98AC-12E05C018C4A}"/>
                  </a:ext>
                </a:extLst>
              </p:cNvPr>
              <p:cNvCxnSpPr>
                <a:cxnSpLocks/>
              </p:cNvCxnSpPr>
              <p:nvPr/>
            </p:nvCxnSpPr>
            <p:spPr bwMode="auto">
              <a:xfrm>
                <a:off x="826806"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31" name="Straight Connector 130">
                <a:extLst>
                  <a:ext uri="{FF2B5EF4-FFF2-40B4-BE49-F238E27FC236}">
                    <a16:creationId xmlns:a16="http://schemas.microsoft.com/office/drawing/2014/main" id="{8997FD3D-9891-4A24-A660-60997E12F7A1}"/>
                  </a:ext>
                </a:extLst>
              </p:cNvPr>
              <p:cNvCxnSpPr>
                <a:cxnSpLocks/>
              </p:cNvCxnSpPr>
              <p:nvPr/>
            </p:nvCxnSpPr>
            <p:spPr bwMode="auto">
              <a:xfrm>
                <a:off x="1326869"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32" name="Straight Connector 131">
                <a:extLst>
                  <a:ext uri="{FF2B5EF4-FFF2-40B4-BE49-F238E27FC236}">
                    <a16:creationId xmlns:a16="http://schemas.microsoft.com/office/drawing/2014/main" id="{5E222C1A-B66A-4346-B575-B05D5C40CEA2}"/>
                  </a:ext>
                </a:extLst>
              </p:cNvPr>
              <p:cNvCxnSpPr>
                <a:cxnSpLocks/>
              </p:cNvCxnSpPr>
              <p:nvPr/>
            </p:nvCxnSpPr>
            <p:spPr bwMode="auto">
              <a:xfrm>
                <a:off x="1823724"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33" name="Straight Connector 132">
                <a:extLst>
                  <a:ext uri="{FF2B5EF4-FFF2-40B4-BE49-F238E27FC236}">
                    <a16:creationId xmlns:a16="http://schemas.microsoft.com/office/drawing/2014/main" id="{9295DD7E-760D-4D49-A629-EF0CC0067370}"/>
                  </a:ext>
                </a:extLst>
              </p:cNvPr>
              <p:cNvCxnSpPr>
                <a:cxnSpLocks/>
              </p:cNvCxnSpPr>
              <p:nvPr/>
            </p:nvCxnSpPr>
            <p:spPr bwMode="auto">
              <a:xfrm>
                <a:off x="2320579"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34" name="Straight Connector 133">
                <a:extLst>
                  <a:ext uri="{FF2B5EF4-FFF2-40B4-BE49-F238E27FC236}">
                    <a16:creationId xmlns:a16="http://schemas.microsoft.com/office/drawing/2014/main" id="{0985AF2E-F8C9-499C-AC00-C85CE6F4E4A2}"/>
                  </a:ext>
                </a:extLst>
              </p:cNvPr>
              <p:cNvCxnSpPr>
                <a:cxnSpLocks/>
              </p:cNvCxnSpPr>
              <p:nvPr/>
            </p:nvCxnSpPr>
            <p:spPr bwMode="auto">
              <a:xfrm>
                <a:off x="2817434"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35" name="Straight Connector 134">
                <a:extLst>
                  <a:ext uri="{FF2B5EF4-FFF2-40B4-BE49-F238E27FC236}">
                    <a16:creationId xmlns:a16="http://schemas.microsoft.com/office/drawing/2014/main" id="{4CE1BE52-86B6-4D3D-947B-F7A2EF5A3023}"/>
                  </a:ext>
                </a:extLst>
              </p:cNvPr>
              <p:cNvCxnSpPr>
                <a:cxnSpLocks/>
              </p:cNvCxnSpPr>
              <p:nvPr/>
            </p:nvCxnSpPr>
            <p:spPr bwMode="auto">
              <a:xfrm>
                <a:off x="3314289"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36" name="Straight Connector 135">
                <a:extLst>
                  <a:ext uri="{FF2B5EF4-FFF2-40B4-BE49-F238E27FC236}">
                    <a16:creationId xmlns:a16="http://schemas.microsoft.com/office/drawing/2014/main" id="{2CB3D775-4C3D-429D-A74E-335CFA7E118B}"/>
                  </a:ext>
                </a:extLst>
              </p:cNvPr>
              <p:cNvCxnSpPr>
                <a:cxnSpLocks/>
              </p:cNvCxnSpPr>
              <p:nvPr/>
            </p:nvCxnSpPr>
            <p:spPr bwMode="auto">
              <a:xfrm>
                <a:off x="3811144"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37" name="Straight Connector 136">
                <a:extLst>
                  <a:ext uri="{FF2B5EF4-FFF2-40B4-BE49-F238E27FC236}">
                    <a16:creationId xmlns:a16="http://schemas.microsoft.com/office/drawing/2014/main" id="{FED192DA-81FA-48A0-888C-BBF40EC9D41D}"/>
                  </a:ext>
                </a:extLst>
              </p:cNvPr>
              <p:cNvCxnSpPr>
                <a:cxnSpLocks/>
              </p:cNvCxnSpPr>
              <p:nvPr/>
            </p:nvCxnSpPr>
            <p:spPr bwMode="auto">
              <a:xfrm>
                <a:off x="4307999"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38" name="Straight Connector 137">
                <a:extLst>
                  <a:ext uri="{FF2B5EF4-FFF2-40B4-BE49-F238E27FC236}">
                    <a16:creationId xmlns:a16="http://schemas.microsoft.com/office/drawing/2014/main" id="{0099EE3E-1E54-45AC-9A6A-74DB65EA3569}"/>
                  </a:ext>
                </a:extLst>
              </p:cNvPr>
              <p:cNvCxnSpPr>
                <a:cxnSpLocks/>
              </p:cNvCxnSpPr>
              <p:nvPr/>
            </p:nvCxnSpPr>
            <p:spPr bwMode="auto">
              <a:xfrm>
                <a:off x="4804854"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39" name="Straight Connector 138">
                <a:extLst>
                  <a:ext uri="{FF2B5EF4-FFF2-40B4-BE49-F238E27FC236}">
                    <a16:creationId xmlns:a16="http://schemas.microsoft.com/office/drawing/2014/main" id="{900BF73E-10F9-451B-9E67-C0947E1B4827}"/>
                  </a:ext>
                </a:extLst>
              </p:cNvPr>
              <p:cNvCxnSpPr>
                <a:cxnSpLocks/>
              </p:cNvCxnSpPr>
              <p:nvPr/>
            </p:nvCxnSpPr>
            <p:spPr bwMode="auto">
              <a:xfrm>
                <a:off x="5301709"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nvGrpSpPr>
              <p:cNvPr id="140" name="Group 139">
                <a:extLst>
                  <a:ext uri="{FF2B5EF4-FFF2-40B4-BE49-F238E27FC236}">
                    <a16:creationId xmlns:a16="http://schemas.microsoft.com/office/drawing/2014/main" id="{9F24BCEA-83F5-4EAC-92BE-5127900F350E}"/>
                  </a:ext>
                </a:extLst>
              </p:cNvPr>
              <p:cNvGrpSpPr/>
              <p:nvPr/>
            </p:nvGrpSpPr>
            <p:grpSpPr>
              <a:xfrm>
                <a:off x="822998" y="1131160"/>
                <a:ext cx="4478710" cy="1976388"/>
                <a:chOff x="822998" y="1131160"/>
                <a:chExt cx="4978776" cy="1976388"/>
              </a:xfrm>
            </p:grpSpPr>
            <p:cxnSp>
              <p:nvCxnSpPr>
                <p:cNvPr id="141" name="Straight Connector 140">
                  <a:extLst>
                    <a:ext uri="{FF2B5EF4-FFF2-40B4-BE49-F238E27FC236}">
                      <a16:creationId xmlns:a16="http://schemas.microsoft.com/office/drawing/2014/main" id="{21F0E07F-91AA-49DB-9AD7-AB477C3A8DFF}"/>
                    </a:ext>
                  </a:extLst>
                </p:cNvPr>
                <p:cNvCxnSpPr>
                  <a:cxnSpLocks/>
                </p:cNvCxnSpPr>
                <p:nvPr/>
              </p:nvCxnSpPr>
              <p:spPr bwMode="auto">
                <a:xfrm>
                  <a:off x="830014" y="3107548"/>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42" name="Straight Connector 141">
                  <a:extLst>
                    <a:ext uri="{FF2B5EF4-FFF2-40B4-BE49-F238E27FC236}">
                      <a16:creationId xmlns:a16="http://schemas.microsoft.com/office/drawing/2014/main" id="{079C4F89-3AA1-4394-89DC-E1335AA5F3BF}"/>
                    </a:ext>
                  </a:extLst>
                </p:cNvPr>
                <p:cNvCxnSpPr>
                  <a:cxnSpLocks/>
                </p:cNvCxnSpPr>
                <p:nvPr/>
              </p:nvCxnSpPr>
              <p:spPr bwMode="auto">
                <a:xfrm>
                  <a:off x="830014" y="211845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43" name="Straight Connector 142">
                  <a:extLst>
                    <a:ext uri="{FF2B5EF4-FFF2-40B4-BE49-F238E27FC236}">
                      <a16:creationId xmlns:a16="http://schemas.microsoft.com/office/drawing/2014/main" id="{62BF2C67-5488-472A-9B8B-0BF93A9F7237}"/>
                    </a:ext>
                  </a:extLst>
                </p:cNvPr>
                <p:cNvCxnSpPr>
                  <a:cxnSpLocks/>
                </p:cNvCxnSpPr>
                <p:nvPr/>
              </p:nvCxnSpPr>
              <p:spPr bwMode="auto">
                <a:xfrm>
                  <a:off x="830013" y="162159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44" name="Straight Connector 143">
                  <a:extLst>
                    <a:ext uri="{FF2B5EF4-FFF2-40B4-BE49-F238E27FC236}">
                      <a16:creationId xmlns:a16="http://schemas.microsoft.com/office/drawing/2014/main" id="{B0C7771A-768F-4EFC-808E-DC6C99788881}"/>
                    </a:ext>
                  </a:extLst>
                </p:cNvPr>
                <p:cNvCxnSpPr>
                  <a:cxnSpLocks/>
                </p:cNvCxnSpPr>
                <p:nvPr/>
              </p:nvCxnSpPr>
              <p:spPr bwMode="auto">
                <a:xfrm>
                  <a:off x="822998" y="1131160"/>
                  <a:ext cx="4978776" cy="1"/>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45" name="Straight Connector 144">
                  <a:extLst>
                    <a:ext uri="{FF2B5EF4-FFF2-40B4-BE49-F238E27FC236}">
                      <a16:creationId xmlns:a16="http://schemas.microsoft.com/office/drawing/2014/main" id="{26342076-2368-44B7-A862-94EA2990761B}"/>
                    </a:ext>
                  </a:extLst>
                </p:cNvPr>
                <p:cNvCxnSpPr>
                  <a:cxnSpLocks/>
                </p:cNvCxnSpPr>
                <p:nvPr/>
              </p:nvCxnSpPr>
              <p:spPr bwMode="auto">
                <a:xfrm>
                  <a:off x="830014" y="261530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grpSp>
        <p:grpSp>
          <p:nvGrpSpPr>
            <p:cNvPr id="85" name="Group 84">
              <a:extLst>
                <a:ext uri="{FF2B5EF4-FFF2-40B4-BE49-F238E27FC236}">
                  <a16:creationId xmlns:a16="http://schemas.microsoft.com/office/drawing/2014/main" id="{AE59C56B-37BC-47F6-8765-8602268251B9}"/>
                </a:ext>
              </a:extLst>
            </p:cNvPr>
            <p:cNvGrpSpPr/>
            <p:nvPr/>
          </p:nvGrpSpPr>
          <p:grpSpPr>
            <a:xfrm>
              <a:off x="1818831" y="1674369"/>
              <a:ext cx="699367" cy="2543935"/>
              <a:chOff x="1832083" y="1674369"/>
              <a:chExt cx="699367" cy="2543935"/>
            </a:xfrm>
          </p:grpSpPr>
          <p:sp>
            <p:nvSpPr>
              <p:cNvPr id="126" name="TextBox 125">
                <a:extLst>
                  <a:ext uri="{FF2B5EF4-FFF2-40B4-BE49-F238E27FC236}">
                    <a16:creationId xmlns:a16="http://schemas.microsoft.com/office/drawing/2014/main" id="{DAE93AA2-583E-4E19-AED3-324169B8139C}"/>
                  </a:ext>
                </a:extLst>
              </p:cNvPr>
              <p:cNvSpPr txBox="1"/>
              <p:nvPr/>
            </p:nvSpPr>
            <p:spPr>
              <a:xfrm>
                <a:off x="1832083" y="1674369"/>
                <a:ext cx="699367" cy="400110"/>
              </a:xfrm>
              <a:prstGeom prst="rect">
                <a:avLst/>
              </a:prstGeom>
              <a:noFill/>
            </p:spPr>
            <p:txBody>
              <a:bodyPr wrap="none" rtlCol="0">
                <a:spAutoFit/>
              </a:bodyPr>
              <a:lstStyle/>
              <a:p>
                <a:pPr algn="r">
                  <a:buNone/>
                </a:pPr>
                <a:r>
                  <a:rPr lang="en-GB" sz="2000" dirty="0"/>
                  <a:t>1,000</a:t>
                </a:r>
              </a:p>
            </p:txBody>
          </p:sp>
          <p:sp>
            <p:nvSpPr>
              <p:cNvPr id="127" name="TextBox 126">
                <a:extLst>
                  <a:ext uri="{FF2B5EF4-FFF2-40B4-BE49-F238E27FC236}">
                    <a16:creationId xmlns:a16="http://schemas.microsoft.com/office/drawing/2014/main" id="{D70AA2E3-EF95-4C9B-8C2F-0AE466A090FB}"/>
                  </a:ext>
                </a:extLst>
              </p:cNvPr>
              <p:cNvSpPr txBox="1"/>
              <p:nvPr/>
            </p:nvSpPr>
            <p:spPr>
              <a:xfrm>
                <a:off x="2012625" y="2388977"/>
                <a:ext cx="518825" cy="400110"/>
              </a:xfrm>
              <a:prstGeom prst="rect">
                <a:avLst/>
              </a:prstGeom>
              <a:noFill/>
            </p:spPr>
            <p:txBody>
              <a:bodyPr wrap="none" rtlCol="0">
                <a:spAutoFit/>
              </a:bodyPr>
              <a:lstStyle/>
              <a:p>
                <a:pPr algn="r">
                  <a:buNone/>
                </a:pPr>
                <a:r>
                  <a:rPr lang="en-GB" sz="2000" dirty="0"/>
                  <a:t>100</a:t>
                </a:r>
              </a:p>
            </p:txBody>
          </p:sp>
          <p:sp>
            <p:nvSpPr>
              <p:cNvPr id="128" name="TextBox 127">
                <a:extLst>
                  <a:ext uri="{FF2B5EF4-FFF2-40B4-BE49-F238E27FC236}">
                    <a16:creationId xmlns:a16="http://schemas.microsoft.com/office/drawing/2014/main" id="{025D1521-6A1C-4D25-B7E5-F26EE2C2C26C}"/>
                  </a:ext>
                </a:extLst>
              </p:cNvPr>
              <p:cNvSpPr txBox="1"/>
              <p:nvPr/>
            </p:nvSpPr>
            <p:spPr>
              <a:xfrm>
                <a:off x="2133441" y="3103585"/>
                <a:ext cx="398009" cy="400110"/>
              </a:xfrm>
              <a:prstGeom prst="rect">
                <a:avLst/>
              </a:prstGeom>
              <a:noFill/>
            </p:spPr>
            <p:txBody>
              <a:bodyPr wrap="none" rtlCol="0">
                <a:spAutoFit/>
              </a:bodyPr>
              <a:lstStyle/>
              <a:p>
                <a:pPr algn="r">
                  <a:buNone/>
                </a:pPr>
                <a:r>
                  <a:rPr lang="en-GB" sz="2000" dirty="0"/>
                  <a:t>10</a:t>
                </a:r>
              </a:p>
            </p:txBody>
          </p:sp>
          <p:sp>
            <p:nvSpPr>
              <p:cNvPr id="129" name="TextBox 128">
                <a:extLst>
                  <a:ext uri="{FF2B5EF4-FFF2-40B4-BE49-F238E27FC236}">
                    <a16:creationId xmlns:a16="http://schemas.microsoft.com/office/drawing/2014/main" id="{2F112D03-6CC8-4FF0-B299-893AD04A6BB2}"/>
                  </a:ext>
                </a:extLst>
              </p:cNvPr>
              <p:cNvSpPr txBox="1"/>
              <p:nvPr/>
            </p:nvSpPr>
            <p:spPr>
              <a:xfrm>
                <a:off x="2254254" y="3818194"/>
                <a:ext cx="277196" cy="400110"/>
              </a:xfrm>
              <a:prstGeom prst="rect">
                <a:avLst/>
              </a:prstGeom>
              <a:noFill/>
            </p:spPr>
            <p:txBody>
              <a:bodyPr wrap="none" rtlCol="0">
                <a:spAutoFit/>
              </a:bodyPr>
              <a:lstStyle/>
              <a:p>
                <a:pPr algn="r">
                  <a:buNone/>
                </a:pPr>
                <a:r>
                  <a:rPr lang="en-GB" sz="2000" dirty="0"/>
                  <a:t>1</a:t>
                </a:r>
              </a:p>
            </p:txBody>
          </p:sp>
        </p:grpSp>
        <p:grpSp>
          <p:nvGrpSpPr>
            <p:cNvPr id="86" name="Group 85">
              <a:extLst>
                <a:ext uri="{FF2B5EF4-FFF2-40B4-BE49-F238E27FC236}">
                  <a16:creationId xmlns:a16="http://schemas.microsoft.com/office/drawing/2014/main" id="{FB7D8D03-0F97-48A2-A4B4-68AE4A33B2E5}"/>
                </a:ext>
              </a:extLst>
            </p:cNvPr>
            <p:cNvGrpSpPr/>
            <p:nvPr/>
          </p:nvGrpSpPr>
          <p:grpSpPr>
            <a:xfrm>
              <a:off x="2845462" y="1674369"/>
              <a:ext cx="699367" cy="2543935"/>
              <a:chOff x="1832083" y="1674369"/>
              <a:chExt cx="699367" cy="2543935"/>
            </a:xfrm>
          </p:grpSpPr>
          <p:sp>
            <p:nvSpPr>
              <p:cNvPr id="122" name="TextBox 121">
                <a:extLst>
                  <a:ext uri="{FF2B5EF4-FFF2-40B4-BE49-F238E27FC236}">
                    <a16:creationId xmlns:a16="http://schemas.microsoft.com/office/drawing/2014/main" id="{A9EA17D8-3E49-463A-B25B-7C2236615612}"/>
                  </a:ext>
                </a:extLst>
              </p:cNvPr>
              <p:cNvSpPr txBox="1"/>
              <p:nvPr/>
            </p:nvSpPr>
            <p:spPr>
              <a:xfrm>
                <a:off x="1832083" y="1674369"/>
                <a:ext cx="699367" cy="400110"/>
              </a:xfrm>
              <a:prstGeom prst="rect">
                <a:avLst/>
              </a:prstGeom>
              <a:noFill/>
            </p:spPr>
            <p:txBody>
              <a:bodyPr wrap="none" rtlCol="0">
                <a:spAutoFit/>
              </a:bodyPr>
              <a:lstStyle/>
              <a:p>
                <a:pPr algn="r">
                  <a:buNone/>
                </a:pPr>
                <a:r>
                  <a:rPr lang="en-GB" sz="2000" dirty="0"/>
                  <a:t>2,000</a:t>
                </a:r>
              </a:p>
            </p:txBody>
          </p:sp>
          <p:sp>
            <p:nvSpPr>
              <p:cNvPr id="123" name="TextBox 122">
                <a:extLst>
                  <a:ext uri="{FF2B5EF4-FFF2-40B4-BE49-F238E27FC236}">
                    <a16:creationId xmlns:a16="http://schemas.microsoft.com/office/drawing/2014/main" id="{5B347759-F29F-4C05-961E-E410D41348EE}"/>
                  </a:ext>
                </a:extLst>
              </p:cNvPr>
              <p:cNvSpPr txBox="1"/>
              <p:nvPr/>
            </p:nvSpPr>
            <p:spPr>
              <a:xfrm>
                <a:off x="2012625" y="2388977"/>
                <a:ext cx="518825" cy="400110"/>
              </a:xfrm>
              <a:prstGeom prst="rect">
                <a:avLst/>
              </a:prstGeom>
              <a:noFill/>
            </p:spPr>
            <p:txBody>
              <a:bodyPr wrap="none" rtlCol="0">
                <a:spAutoFit/>
              </a:bodyPr>
              <a:lstStyle/>
              <a:p>
                <a:pPr algn="r">
                  <a:buNone/>
                </a:pPr>
                <a:r>
                  <a:rPr lang="en-GB" sz="2000" dirty="0"/>
                  <a:t>200</a:t>
                </a:r>
              </a:p>
            </p:txBody>
          </p:sp>
          <p:sp>
            <p:nvSpPr>
              <p:cNvPr id="124" name="TextBox 123">
                <a:extLst>
                  <a:ext uri="{FF2B5EF4-FFF2-40B4-BE49-F238E27FC236}">
                    <a16:creationId xmlns:a16="http://schemas.microsoft.com/office/drawing/2014/main" id="{1034483C-A67F-4F66-A5B9-5408C835FE3A}"/>
                  </a:ext>
                </a:extLst>
              </p:cNvPr>
              <p:cNvSpPr txBox="1"/>
              <p:nvPr/>
            </p:nvSpPr>
            <p:spPr>
              <a:xfrm>
                <a:off x="2133441" y="3103585"/>
                <a:ext cx="398009" cy="400110"/>
              </a:xfrm>
              <a:prstGeom prst="rect">
                <a:avLst/>
              </a:prstGeom>
              <a:noFill/>
            </p:spPr>
            <p:txBody>
              <a:bodyPr wrap="none" rtlCol="0">
                <a:spAutoFit/>
              </a:bodyPr>
              <a:lstStyle/>
              <a:p>
                <a:pPr algn="r">
                  <a:buNone/>
                </a:pPr>
                <a:r>
                  <a:rPr lang="en-GB" sz="2000" dirty="0"/>
                  <a:t>20</a:t>
                </a:r>
              </a:p>
            </p:txBody>
          </p:sp>
          <p:sp>
            <p:nvSpPr>
              <p:cNvPr id="125" name="TextBox 124">
                <a:extLst>
                  <a:ext uri="{FF2B5EF4-FFF2-40B4-BE49-F238E27FC236}">
                    <a16:creationId xmlns:a16="http://schemas.microsoft.com/office/drawing/2014/main" id="{60DE726C-CE37-40AF-AF2F-FBE0F9A50114}"/>
                  </a:ext>
                </a:extLst>
              </p:cNvPr>
              <p:cNvSpPr txBox="1"/>
              <p:nvPr/>
            </p:nvSpPr>
            <p:spPr>
              <a:xfrm>
                <a:off x="2254254" y="3818194"/>
                <a:ext cx="277196" cy="400110"/>
              </a:xfrm>
              <a:prstGeom prst="rect">
                <a:avLst/>
              </a:prstGeom>
              <a:noFill/>
            </p:spPr>
            <p:txBody>
              <a:bodyPr wrap="none" rtlCol="0">
                <a:spAutoFit/>
              </a:bodyPr>
              <a:lstStyle/>
              <a:p>
                <a:pPr algn="r">
                  <a:buNone/>
                </a:pPr>
                <a:r>
                  <a:rPr lang="en-GB" sz="2000" dirty="0"/>
                  <a:t>2</a:t>
                </a:r>
              </a:p>
            </p:txBody>
          </p:sp>
        </p:grpSp>
        <p:grpSp>
          <p:nvGrpSpPr>
            <p:cNvPr id="87" name="Group 86">
              <a:extLst>
                <a:ext uri="{FF2B5EF4-FFF2-40B4-BE49-F238E27FC236}">
                  <a16:creationId xmlns:a16="http://schemas.microsoft.com/office/drawing/2014/main" id="{E2D1395D-AC2E-4651-89B3-A4862441A126}"/>
                </a:ext>
              </a:extLst>
            </p:cNvPr>
            <p:cNvGrpSpPr/>
            <p:nvPr/>
          </p:nvGrpSpPr>
          <p:grpSpPr>
            <a:xfrm>
              <a:off x="3872093" y="1674369"/>
              <a:ext cx="699367" cy="2543935"/>
              <a:chOff x="1832083" y="1674369"/>
              <a:chExt cx="699367" cy="2543935"/>
            </a:xfrm>
          </p:grpSpPr>
          <p:sp>
            <p:nvSpPr>
              <p:cNvPr id="118" name="TextBox 117">
                <a:extLst>
                  <a:ext uri="{FF2B5EF4-FFF2-40B4-BE49-F238E27FC236}">
                    <a16:creationId xmlns:a16="http://schemas.microsoft.com/office/drawing/2014/main" id="{6F0AFFF0-20E1-4BA5-B2E5-140D6C9654C4}"/>
                  </a:ext>
                </a:extLst>
              </p:cNvPr>
              <p:cNvSpPr txBox="1"/>
              <p:nvPr/>
            </p:nvSpPr>
            <p:spPr>
              <a:xfrm>
                <a:off x="1832083" y="1674369"/>
                <a:ext cx="699367" cy="400110"/>
              </a:xfrm>
              <a:prstGeom prst="rect">
                <a:avLst/>
              </a:prstGeom>
              <a:noFill/>
            </p:spPr>
            <p:txBody>
              <a:bodyPr wrap="none" rtlCol="0">
                <a:spAutoFit/>
              </a:bodyPr>
              <a:lstStyle/>
              <a:p>
                <a:pPr algn="r">
                  <a:buNone/>
                </a:pPr>
                <a:r>
                  <a:rPr lang="en-GB" sz="2000" dirty="0"/>
                  <a:t>3,000</a:t>
                </a:r>
              </a:p>
            </p:txBody>
          </p:sp>
          <p:sp>
            <p:nvSpPr>
              <p:cNvPr id="119" name="TextBox 118">
                <a:extLst>
                  <a:ext uri="{FF2B5EF4-FFF2-40B4-BE49-F238E27FC236}">
                    <a16:creationId xmlns:a16="http://schemas.microsoft.com/office/drawing/2014/main" id="{89B1EA19-42F9-463C-A562-1E833785E02A}"/>
                  </a:ext>
                </a:extLst>
              </p:cNvPr>
              <p:cNvSpPr txBox="1"/>
              <p:nvPr/>
            </p:nvSpPr>
            <p:spPr>
              <a:xfrm>
                <a:off x="2012625" y="2388977"/>
                <a:ext cx="518825" cy="400110"/>
              </a:xfrm>
              <a:prstGeom prst="rect">
                <a:avLst/>
              </a:prstGeom>
              <a:noFill/>
            </p:spPr>
            <p:txBody>
              <a:bodyPr wrap="none" rtlCol="0">
                <a:spAutoFit/>
              </a:bodyPr>
              <a:lstStyle/>
              <a:p>
                <a:pPr algn="r">
                  <a:buNone/>
                </a:pPr>
                <a:r>
                  <a:rPr lang="en-GB" sz="2000" dirty="0"/>
                  <a:t>300</a:t>
                </a:r>
              </a:p>
            </p:txBody>
          </p:sp>
          <p:sp>
            <p:nvSpPr>
              <p:cNvPr id="120" name="TextBox 119">
                <a:extLst>
                  <a:ext uri="{FF2B5EF4-FFF2-40B4-BE49-F238E27FC236}">
                    <a16:creationId xmlns:a16="http://schemas.microsoft.com/office/drawing/2014/main" id="{3CE84D99-2DD0-4ADC-85FC-FB8A6BBB6179}"/>
                  </a:ext>
                </a:extLst>
              </p:cNvPr>
              <p:cNvSpPr txBox="1"/>
              <p:nvPr/>
            </p:nvSpPr>
            <p:spPr>
              <a:xfrm>
                <a:off x="2133441" y="3103585"/>
                <a:ext cx="398009" cy="400110"/>
              </a:xfrm>
              <a:prstGeom prst="rect">
                <a:avLst/>
              </a:prstGeom>
              <a:noFill/>
            </p:spPr>
            <p:txBody>
              <a:bodyPr wrap="none" rtlCol="0">
                <a:spAutoFit/>
              </a:bodyPr>
              <a:lstStyle/>
              <a:p>
                <a:pPr algn="r">
                  <a:buNone/>
                </a:pPr>
                <a:r>
                  <a:rPr lang="en-GB" sz="2000" dirty="0"/>
                  <a:t>30</a:t>
                </a:r>
              </a:p>
            </p:txBody>
          </p:sp>
          <p:sp>
            <p:nvSpPr>
              <p:cNvPr id="121" name="TextBox 120">
                <a:extLst>
                  <a:ext uri="{FF2B5EF4-FFF2-40B4-BE49-F238E27FC236}">
                    <a16:creationId xmlns:a16="http://schemas.microsoft.com/office/drawing/2014/main" id="{71BEFC30-5012-4614-843D-ADB5D460C0D4}"/>
                  </a:ext>
                </a:extLst>
              </p:cNvPr>
              <p:cNvSpPr txBox="1"/>
              <p:nvPr/>
            </p:nvSpPr>
            <p:spPr>
              <a:xfrm>
                <a:off x="2254254" y="3818194"/>
                <a:ext cx="277196" cy="400110"/>
              </a:xfrm>
              <a:prstGeom prst="rect">
                <a:avLst/>
              </a:prstGeom>
              <a:noFill/>
            </p:spPr>
            <p:txBody>
              <a:bodyPr wrap="none" rtlCol="0">
                <a:spAutoFit/>
              </a:bodyPr>
              <a:lstStyle/>
              <a:p>
                <a:pPr algn="r">
                  <a:buNone/>
                </a:pPr>
                <a:r>
                  <a:rPr lang="en-GB" sz="2000" dirty="0"/>
                  <a:t>3</a:t>
                </a:r>
              </a:p>
            </p:txBody>
          </p:sp>
        </p:grpSp>
        <p:grpSp>
          <p:nvGrpSpPr>
            <p:cNvPr id="88" name="Group 87">
              <a:extLst>
                <a:ext uri="{FF2B5EF4-FFF2-40B4-BE49-F238E27FC236}">
                  <a16:creationId xmlns:a16="http://schemas.microsoft.com/office/drawing/2014/main" id="{E86D5317-E66C-4BDD-92AC-08CE492ED698}"/>
                </a:ext>
              </a:extLst>
            </p:cNvPr>
            <p:cNvGrpSpPr/>
            <p:nvPr/>
          </p:nvGrpSpPr>
          <p:grpSpPr>
            <a:xfrm>
              <a:off x="4898724" y="1674369"/>
              <a:ext cx="699367" cy="2543935"/>
              <a:chOff x="1832083" y="1674369"/>
              <a:chExt cx="699367" cy="2543935"/>
            </a:xfrm>
          </p:grpSpPr>
          <p:sp>
            <p:nvSpPr>
              <p:cNvPr id="114" name="TextBox 113">
                <a:extLst>
                  <a:ext uri="{FF2B5EF4-FFF2-40B4-BE49-F238E27FC236}">
                    <a16:creationId xmlns:a16="http://schemas.microsoft.com/office/drawing/2014/main" id="{27747E09-5323-4E53-A81A-F31FB4FDED24}"/>
                  </a:ext>
                </a:extLst>
              </p:cNvPr>
              <p:cNvSpPr txBox="1"/>
              <p:nvPr/>
            </p:nvSpPr>
            <p:spPr>
              <a:xfrm>
                <a:off x="1832083" y="1674369"/>
                <a:ext cx="699367" cy="400110"/>
              </a:xfrm>
              <a:prstGeom prst="rect">
                <a:avLst/>
              </a:prstGeom>
              <a:noFill/>
            </p:spPr>
            <p:txBody>
              <a:bodyPr wrap="none" rtlCol="0">
                <a:spAutoFit/>
              </a:bodyPr>
              <a:lstStyle/>
              <a:p>
                <a:pPr algn="r">
                  <a:buNone/>
                </a:pPr>
                <a:r>
                  <a:rPr lang="en-GB" sz="2000" dirty="0"/>
                  <a:t>4,000</a:t>
                </a:r>
              </a:p>
            </p:txBody>
          </p:sp>
          <p:sp>
            <p:nvSpPr>
              <p:cNvPr id="115" name="TextBox 114">
                <a:extLst>
                  <a:ext uri="{FF2B5EF4-FFF2-40B4-BE49-F238E27FC236}">
                    <a16:creationId xmlns:a16="http://schemas.microsoft.com/office/drawing/2014/main" id="{5964F557-863D-4AFD-B173-15C30DE11A93}"/>
                  </a:ext>
                </a:extLst>
              </p:cNvPr>
              <p:cNvSpPr txBox="1"/>
              <p:nvPr/>
            </p:nvSpPr>
            <p:spPr>
              <a:xfrm>
                <a:off x="2012625" y="2388977"/>
                <a:ext cx="518825" cy="400110"/>
              </a:xfrm>
              <a:prstGeom prst="rect">
                <a:avLst/>
              </a:prstGeom>
              <a:noFill/>
            </p:spPr>
            <p:txBody>
              <a:bodyPr wrap="none" rtlCol="0">
                <a:spAutoFit/>
              </a:bodyPr>
              <a:lstStyle/>
              <a:p>
                <a:pPr algn="r">
                  <a:buNone/>
                </a:pPr>
                <a:r>
                  <a:rPr lang="en-GB" sz="2000" dirty="0"/>
                  <a:t>400</a:t>
                </a:r>
              </a:p>
            </p:txBody>
          </p:sp>
          <p:sp>
            <p:nvSpPr>
              <p:cNvPr id="116" name="TextBox 115">
                <a:extLst>
                  <a:ext uri="{FF2B5EF4-FFF2-40B4-BE49-F238E27FC236}">
                    <a16:creationId xmlns:a16="http://schemas.microsoft.com/office/drawing/2014/main" id="{69635956-A966-4C2A-BD86-1A2B690AD2E3}"/>
                  </a:ext>
                </a:extLst>
              </p:cNvPr>
              <p:cNvSpPr txBox="1"/>
              <p:nvPr/>
            </p:nvSpPr>
            <p:spPr>
              <a:xfrm>
                <a:off x="2133441" y="3103585"/>
                <a:ext cx="398009" cy="400110"/>
              </a:xfrm>
              <a:prstGeom prst="rect">
                <a:avLst/>
              </a:prstGeom>
              <a:noFill/>
            </p:spPr>
            <p:txBody>
              <a:bodyPr wrap="none" rtlCol="0">
                <a:spAutoFit/>
              </a:bodyPr>
              <a:lstStyle/>
              <a:p>
                <a:pPr algn="r">
                  <a:buNone/>
                </a:pPr>
                <a:r>
                  <a:rPr lang="en-GB" sz="2000" dirty="0"/>
                  <a:t>40</a:t>
                </a:r>
              </a:p>
            </p:txBody>
          </p:sp>
          <p:sp>
            <p:nvSpPr>
              <p:cNvPr id="117" name="TextBox 116">
                <a:extLst>
                  <a:ext uri="{FF2B5EF4-FFF2-40B4-BE49-F238E27FC236}">
                    <a16:creationId xmlns:a16="http://schemas.microsoft.com/office/drawing/2014/main" id="{DD4AAC20-B628-4087-A76B-4750B57BAAD9}"/>
                  </a:ext>
                </a:extLst>
              </p:cNvPr>
              <p:cNvSpPr txBox="1"/>
              <p:nvPr/>
            </p:nvSpPr>
            <p:spPr>
              <a:xfrm>
                <a:off x="2254254" y="3818194"/>
                <a:ext cx="277196" cy="400110"/>
              </a:xfrm>
              <a:prstGeom prst="rect">
                <a:avLst/>
              </a:prstGeom>
              <a:noFill/>
            </p:spPr>
            <p:txBody>
              <a:bodyPr wrap="none" rtlCol="0">
                <a:spAutoFit/>
              </a:bodyPr>
              <a:lstStyle/>
              <a:p>
                <a:pPr algn="r">
                  <a:buNone/>
                </a:pPr>
                <a:r>
                  <a:rPr lang="en-GB" sz="2000" dirty="0"/>
                  <a:t>4</a:t>
                </a:r>
              </a:p>
            </p:txBody>
          </p:sp>
        </p:grpSp>
        <p:grpSp>
          <p:nvGrpSpPr>
            <p:cNvPr id="89" name="Group 88">
              <a:extLst>
                <a:ext uri="{FF2B5EF4-FFF2-40B4-BE49-F238E27FC236}">
                  <a16:creationId xmlns:a16="http://schemas.microsoft.com/office/drawing/2014/main" id="{7E4096AC-A2C2-4E41-BBF5-DE7889FA299E}"/>
                </a:ext>
              </a:extLst>
            </p:cNvPr>
            <p:cNvGrpSpPr/>
            <p:nvPr/>
          </p:nvGrpSpPr>
          <p:grpSpPr>
            <a:xfrm>
              <a:off x="5925355" y="1674369"/>
              <a:ext cx="699367" cy="2543935"/>
              <a:chOff x="1832083" y="1674369"/>
              <a:chExt cx="699367" cy="2543935"/>
            </a:xfrm>
          </p:grpSpPr>
          <p:sp>
            <p:nvSpPr>
              <p:cNvPr id="110" name="TextBox 109">
                <a:extLst>
                  <a:ext uri="{FF2B5EF4-FFF2-40B4-BE49-F238E27FC236}">
                    <a16:creationId xmlns:a16="http://schemas.microsoft.com/office/drawing/2014/main" id="{1E84BE48-0AF9-4518-A696-1B2EC454B664}"/>
                  </a:ext>
                </a:extLst>
              </p:cNvPr>
              <p:cNvSpPr txBox="1"/>
              <p:nvPr/>
            </p:nvSpPr>
            <p:spPr>
              <a:xfrm>
                <a:off x="1832083" y="1674369"/>
                <a:ext cx="699367" cy="400110"/>
              </a:xfrm>
              <a:prstGeom prst="rect">
                <a:avLst/>
              </a:prstGeom>
              <a:noFill/>
            </p:spPr>
            <p:txBody>
              <a:bodyPr wrap="none" rtlCol="0">
                <a:spAutoFit/>
              </a:bodyPr>
              <a:lstStyle/>
              <a:p>
                <a:pPr algn="r">
                  <a:buNone/>
                </a:pPr>
                <a:r>
                  <a:rPr lang="en-GB" sz="2000" dirty="0"/>
                  <a:t>5,000</a:t>
                </a:r>
              </a:p>
            </p:txBody>
          </p:sp>
          <p:sp>
            <p:nvSpPr>
              <p:cNvPr id="111" name="TextBox 110">
                <a:extLst>
                  <a:ext uri="{FF2B5EF4-FFF2-40B4-BE49-F238E27FC236}">
                    <a16:creationId xmlns:a16="http://schemas.microsoft.com/office/drawing/2014/main" id="{D3402DF2-CFCA-4A4C-80F1-43CD46860302}"/>
                  </a:ext>
                </a:extLst>
              </p:cNvPr>
              <p:cNvSpPr txBox="1"/>
              <p:nvPr/>
            </p:nvSpPr>
            <p:spPr>
              <a:xfrm>
                <a:off x="2012625" y="2388977"/>
                <a:ext cx="518825" cy="400110"/>
              </a:xfrm>
              <a:prstGeom prst="rect">
                <a:avLst/>
              </a:prstGeom>
              <a:noFill/>
            </p:spPr>
            <p:txBody>
              <a:bodyPr wrap="none" rtlCol="0">
                <a:spAutoFit/>
              </a:bodyPr>
              <a:lstStyle/>
              <a:p>
                <a:pPr algn="r">
                  <a:buNone/>
                </a:pPr>
                <a:r>
                  <a:rPr lang="en-GB" sz="2000" dirty="0"/>
                  <a:t>500</a:t>
                </a:r>
              </a:p>
            </p:txBody>
          </p:sp>
          <p:sp>
            <p:nvSpPr>
              <p:cNvPr id="112" name="TextBox 111">
                <a:extLst>
                  <a:ext uri="{FF2B5EF4-FFF2-40B4-BE49-F238E27FC236}">
                    <a16:creationId xmlns:a16="http://schemas.microsoft.com/office/drawing/2014/main" id="{A853C305-D0EA-4A83-BF6F-23B987259ECE}"/>
                  </a:ext>
                </a:extLst>
              </p:cNvPr>
              <p:cNvSpPr txBox="1"/>
              <p:nvPr/>
            </p:nvSpPr>
            <p:spPr>
              <a:xfrm>
                <a:off x="2133441" y="3103585"/>
                <a:ext cx="398009" cy="400110"/>
              </a:xfrm>
              <a:prstGeom prst="rect">
                <a:avLst/>
              </a:prstGeom>
              <a:noFill/>
            </p:spPr>
            <p:txBody>
              <a:bodyPr wrap="none" rtlCol="0">
                <a:spAutoFit/>
              </a:bodyPr>
              <a:lstStyle/>
              <a:p>
                <a:pPr algn="r">
                  <a:buNone/>
                </a:pPr>
                <a:r>
                  <a:rPr lang="en-GB" sz="2000" dirty="0"/>
                  <a:t>50</a:t>
                </a:r>
              </a:p>
            </p:txBody>
          </p:sp>
          <p:sp>
            <p:nvSpPr>
              <p:cNvPr id="113" name="TextBox 112">
                <a:extLst>
                  <a:ext uri="{FF2B5EF4-FFF2-40B4-BE49-F238E27FC236}">
                    <a16:creationId xmlns:a16="http://schemas.microsoft.com/office/drawing/2014/main" id="{B35C45EE-FE19-4159-94FC-AE16BBEFBA21}"/>
                  </a:ext>
                </a:extLst>
              </p:cNvPr>
              <p:cNvSpPr txBox="1"/>
              <p:nvPr/>
            </p:nvSpPr>
            <p:spPr>
              <a:xfrm>
                <a:off x="2254254" y="3818194"/>
                <a:ext cx="277196" cy="400110"/>
              </a:xfrm>
              <a:prstGeom prst="rect">
                <a:avLst/>
              </a:prstGeom>
              <a:noFill/>
            </p:spPr>
            <p:txBody>
              <a:bodyPr wrap="none" rtlCol="0">
                <a:spAutoFit/>
              </a:bodyPr>
              <a:lstStyle/>
              <a:p>
                <a:pPr algn="r">
                  <a:buNone/>
                </a:pPr>
                <a:r>
                  <a:rPr lang="en-GB" sz="2000" dirty="0"/>
                  <a:t>5</a:t>
                </a:r>
              </a:p>
            </p:txBody>
          </p:sp>
        </p:grpSp>
        <p:grpSp>
          <p:nvGrpSpPr>
            <p:cNvPr id="90" name="Group 89">
              <a:extLst>
                <a:ext uri="{FF2B5EF4-FFF2-40B4-BE49-F238E27FC236}">
                  <a16:creationId xmlns:a16="http://schemas.microsoft.com/office/drawing/2014/main" id="{F0E6D166-1F3E-473E-B392-803446A573AD}"/>
                </a:ext>
              </a:extLst>
            </p:cNvPr>
            <p:cNvGrpSpPr/>
            <p:nvPr/>
          </p:nvGrpSpPr>
          <p:grpSpPr>
            <a:xfrm>
              <a:off x="6951986" y="1674369"/>
              <a:ext cx="699367" cy="2543935"/>
              <a:chOff x="1832083" y="1674369"/>
              <a:chExt cx="699367" cy="2543935"/>
            </a:xfrm>
          </p:grpSpPr>
          <p:sp>
            <p:nvSpPr>
              <p:cNvPr id="106" name="TextBox 105">
                <a:extLst>
                  <a:ext uri="{FF2B5EF4-FFF2-40B4-BE49-F238E27FC236}">
                    <a16:creationId xmlns:a16="http://schemas.microsoft.com/office/drawing/2014/main" id="{49C5CA9A-D196-4CCA-BAE7-0DE3D77CB6CC}"/>
                  </a:ext>
                </a:extLst>
              </p:cNvPr>
              <p:cNvSpPr txBox="1"/>
              <p:nvPr/>
            </p:nvSpPr>
            <p:spPr>
              <a:xfrm>
                <a:off x="1832083" y="1674369"/>
                <a:ext cx="699367" cy="400110"/>
              </a:xfrm>
              <a:prstGeom prst="rect">
                <a:avLst/>
              </a:prstGeom>
              <a:noFill/>
            </p:spPr>
            <p:txBody>
              <a:bodyPr wrap="none" rtlCol="0">
                <a:spAutoFit/>
              </a:bodyPr>
              <a:lstStyle/>
              <a:p>
                <a:pPr algn="r">
                  <a:buNone/>
                </a:pPr>
                <a:r>
                  <a:rPr lang="en-GB" sz="2000" dirty="0"/>
                  <a:t>6,000</a:t>
                </a:r>
              </a:p>
            </p:txBody>
          </p:sp>
          <p:sp>
            <p:nvSpPr>
              <p:cNvPr id="107" name="TextBox 106">
                <a:extLst>
                  <a:ext uri="{FF2B5EF4-FFF2-40B4-BE49-F238E27FC236}">
                    <a16:creationId xmlns:a16="http://schemas.microsoft.com/office/drawing/2014/main" id="{28C60DBA-D9FB-458C-B554-8EB35F70E016}"/>
                  </a:ext>
                </a:extLst>
              </p:cNvPr>
              <p:cNvSpPr txBox="1"/>
              <p:nvPr/>
            </p:nvSpPr>
            <p:spPr>
              <a:xfrm>
                <a:off x="2012625" y="2388977"/>
                <a:ext cx="518825" cy="400110"/>
              </a:xfrm>
              <a:prstGeom prst="rect">
                <a:avLst/>
              </a:prstGeom>
              <a:noFill/>
            </p:spPr>
            <p:txBody>
              <a:bodyPr wrap="none" rtlCol="0">
                <a:spAutoFit/>
              </a:bodyPr>
              <a:lstStyle/>
              <a:p>
                <a:pPr algn="r">
                  <a:buNone/>
                </a:pPr>
                <a:r>
                  <a:rPr lang="en-GB" sz="2000" dirty="0"/>
                  <a:t>600</a:t>
                </a:r>
              </a:p>
            </p:txBody>
          </p:sp>
          <p:sp>
            <p:nvSpPr>
              <p:cNvPr id="108" name="TextBox 107">
                <a:extLst>
                  <a:ext uri="{FF2B5EF4-FFF2-40B4-BE49-F238E27FC236}">
                    <a16:creationId xmlns:a16="http://schemas.microsoft.com/office/drawing/2014/main" id="{E39DDB11-DB83-4C85-A1C2-3A7B5FF6BC08}"/>
                  </a:ext>
                </a:extLst>
              </p:cNvPr>
              <p:cNvSpPr txBox="1"/>
              <p:nvPr/>
            </p:nvSpPr>
            <p:spPr>
              <a:xfrm>
                <a:off x="2133441" y="3103585"/>
                <a:ext cx="398009" cy="400110"/>
              </a:xfrm>
              <a:prstGeom prst="rect">
                <a:avLst/>
              </a:prstGeom>
              <a:noFill/>
            </p:spPr>
            <p:txBody>
              <a:bodyPr wrap="none" rtlCol="0">
                <a:spAutoFit/>
              </a:bodyPr>
              <a:lstStyle/>
              <a:p>
                <a:pPr algn="r">
                  <a:buNone/>
                </a:pPr>
                <a:r>
                  <a:rPr lang="en-GB" sz="2000" dirty="0"/>
                  <a:t>60</a:t>
                </a:r>
              </a:p>
            </p:txBody>
          </p:sp>
          <p:sp>
            <p:nvSpPr>
              <p:cNvPr id="109" name="TextBox 108">
                <a:extLst>
                  <a:ext uri="{FF2B5EF4-FFF2-40B4-BE49-F238E27FC236}">
                    <a16:creationId xmlns:a16="http://schemas.microsoft.com/office/drawing/2014/main" id="{87E3392F-6DB4-43A1-9F38-9E27135CEE7D}"/>
                  </a:ext>
                </a:extLst>
              </p:cNvPr>
              <p:cNvSpPr txBox="1"/>
              <p:nvPr/>
            </p:nvSpPr>
            <p:spPr>
              <a:xfrm>
                <a:off x="2254254" y="3818194"/>
                <a:ext cx="277196" cy="400110"/>
              </a:xfrm>
              <a:prstGeom prst="rect">
                <a:avLst/>
              </a:prstGeom>
              <a:noFill/>
            </p:spPr>
            <p:txBody>
              <a:bodyPr wrap="none" rtlCol="0">
                <a:spAutoFit/>
              </a:bodyPr>
              <a:lstStyle/>
              <a:p>
                <a:pPr algn="r">
                  <a:buNone/>
                </a:pPr>
                <a:r>
                  <a:rPr lang="en-GB" sz="2000" dirty="0"/>
                  <a:t>6</a:t>
                </a:r>
              </a:p>
            </p:txBody>
          </p:sp>
        </p:grpSp>
        <p:grpSp>
          <p:nvGrpSpPr>
            <p:cNvPr id="91" name="Group 90">
              <a:extLst>
                <a:ext uri="{FF2B5EF4-FFF2-40B4-BE49-F238E27FC236}">
                  <a16:creationId xmlns:a16="http://schemas.microsoft.com/office/drawing/2014/main" id="{29CC01DD-0CA3-48D2-8E2B-4812FDADE534}"/>
                </a:ext>
              </a:extLst>
            </p:cNvPr>
            <p:cNvGrpSpPr/>
            <p:nvPr/>
          </p:nvGrpSpPr>
          <p:grpSpPr>
            <a:xfrm>
              <a:off x="7978617" y="1674369"/>
              <a:ext cx="699367" cy="2543935"/>
              <a:chOff x="1832083" y="1674369"/>
              <a:chExt cx="699367" cy="2543935"/>
            </a:xfrm>
          </p:grpSpPr>
          <p:sp>
            <p:nvSpPr>
              <p:cNvPr id="102" name="TextBox 101">
                <a:extLst>
                  <a:ext uri="{FF2B5EF4-FFF2-40B4-BE49-F238E27FC236}">
                    <a16:creationId xmlns:a16="http://schemas.microsoft.com/office/drawing/2014/main" id="{420D11C0-782B-48EC-87FC-0DBA4414DFB8}"/>
                  </a:ext>
                </a:extLst>
              </p:cNvPr>
              <p:cNvSpPr txBox="1"/>
              <p:nvPr/>
            </p:nvSpPr>
            <p:spPr>
              <a:xfrm>
                <a:off x="1832083" y="1674369"/>
                <a:ext cx="699367" cy="400110"/>
              </a:xfrm>
              <a:prstGeom prst="rect">
                <a:avLst/>
              </a:prstGeom>
              <a:noFill/>
            </p:spPr>
            <p:txBody>
              <a:bodyPr wrap="none" rtlCol="0">
                <a:spAutoFit/>
              </a:bodyPr>
              <a:lstStyle/>
              <a:p>
                <a:pPr algn="r">
                  <a:buNone/>
                </a:pPr>
                <a:r>
                  <a:rPr lang="en-GB" sz="2000" dirty="0"/>
                  <a:t>7,000</a:t>
                </a:r>
              </a:p>
            </p:txBody>
          </p:sp>
          <p:sp>
            <p:nvSpPr>
              <p:cNvPr id="103" name="TextBox 102">
                <a:extLst>
                  <a:ext uri="{FF2B5EF4-FFF2-40B4-BE49-F238E27FC236}">
                    <a16:creationId xmlns:a16="http://schemas.microsoft.com/office/drawing/2014/main" id="{E4C6A427-15DA-4324-97AE-247B4C0AB7CE}"/>
                  </a:ext>
                </a:extLst>
              </p:cNvPr>
              <p:cNvSpPr txBox="1"/>
              <p:nvPr/>
            </p:nvSpPr>
            <p:spPr>
              <a:xfrm>
                <a:off x="2012625" y="2388977"/>
                <a:ext cx="518825" cy="400110"/>
              </a:xfrm>
              <a:prstGeom prst="rect">
                <a:avLst/>
              </a:prstGeom>
              <a:noFill/>
            </p:spPr>
            <p:txBody>
              <a:bodyPr wrap="none" rtlCol="0">
                <a:spAutoFit/>
              </a:bodyPr>
              <a:lstStyle/>
              <a:p>
                <a:pPr algn="r">
                  <a:buNone/>
                </a:pPr>
                <a:r>
                  <a:rPr lang="en-GB" sz="2000" dirty="0"/>
                  <a:t>700</a:t>
                </a:r>
              </a:p>
            </p:txBody>
          </p:sp>
          <p:sp>
            <p:nvSpPr>
              <p:cNvPr id="104" name="TextBox 103">
                <a:extLst>
                  <a:ext uri="{FF2B5EF4-FFF2-40B4-BE49-F238E27FC236}">
                    <a16:creationId xmlns:a16="http://schemas.microsoft.com/office/drawing/2014/main" id="{056162F2-6E9D-4795-B065-23914F2E4D0E}"/>
                  </a:ext>
                </a:extLst>
              </p:cNvPr>
              <p:cNvSpPr txBox="1"/>
              <p:nvPr/>
            </p:nvSpPr>
            <p:spPr>
              <a:xfrm>
                <a:off x="2133441" y="3103585"/>
                <a:ext cx="398009" cy="400110"/>
              </a:xfrm>
              <a:prstGeom prst="rect">
                <a:avLst/>
              </a:prstGeom>
              <a:noFill/>
            </p:spPr>
            <p:txBody>
              <a:bodyPr wrap="none" rtlCol="0">
                <a:spAutoFit/>
              </a:bodyPr>
              <a:lstStyle/>
              <a:p>
                <a:pPr algn="r">
                  <a:buNone/>
                </a:pPr>
                <a:r>
                  <a:rPr lang="en-GB" sz="2000" dirty="0"/>
                  <a:t>70</a:t>
                </a:r>
              </a:p>
            </p:txBody>
          </p:sp>
          <p:sp>
            <p:nvSpPr>
              <p:cNvPr id="105" name="TextBox 104">
                <a:extLst>
                  <a:ext uri="{FF2B5EF4-FFF2-40B4-BE49-F238E27FC236}">
                    <a16:creationId xmlns:a16="http://schemas.microsoft.com/office/drawing/2014/main" id="{F5D483DB-FA80-4253-9D65-16BD1DE4DDB8}"/>
                  </a:ext>
                </a:extLst>
              </p:cNvPr>
              <p:cNvSpPr txBox="1"/>
              <p:nvPr/>
            </p:nvSpPr>
            <p:spPr>
              <a:xfrm>
                <a:off x="2254254" y="3818194"/>
                <a:ext cx="277196" cy="400110"/>
              </a:xfrm>
              <a:prstGeom prst="rect">
                <a:avLst/>
              </a:prstGeom>
              <a:noFill/>
            </p:spPr>
            <p:txBody>
              <a:bodyPr wrap="none" rtlCol="0">
                <a:spAutoFit/>
              </a:bodyPr>
              <a:lstStyle/>
              <a:p>
                <a:pPr algn="r">
                  <a:buNone/>
                </a:pPr>
                <a:r>
                  <a:rPr lang="en-GB" sz="2000" dirty="0"/>
                  <a:t>7</a:t>
                </a:r>
              </a:p>
            </p:txBody>
          </p:sp>
        </p:grpSp>
        <p:grpSp>
          <p:nvGrpSpPr>
            <p:cNvPr id="92" name="Group 91">
              <a:extLst>
                <a:ext uri="{FF2B5EF4-FFF2-40B4-BE49-F238E27FC236}">
                  <a16:creationId xmlns:a16="http://schemas.microsoft.com/office/drawing/2014/main" id="{DD624193-DDA1-41D3-B4B1-FA97C35E38D4}"/>
                </a:ext>
              </a:extLst>
            </p:cNvPr>
            <p:cNvGrpSpPr/>
            <p:nvPr/>
          </p:nvGrpSpPr>
          <p:grpSpPr>
            <a:xfrm>
              <a:off x="9005248" y="1674369"/>
              <a:ext cx="699367" cy="2543935"/>
              <a:chOff x="1832083" y="1674369"/>
              <a:chExt cx="699367" cy="2543935"/>
            </a:xfrm>
          </p:grpSpPr>
          <p:sp>
            <p:nvSpPr>
              <p:cNvPr id="98" name="TextBox 97">
                <a:extLst>
                  <a:ext uri="{FF2B5EF4-FFF2-40B4-BE49-F238E27FC236}">
                    <a16:creationId xmlns:a16="http://schemas.microsoft.com/office/drawing/2014/main" id="{0BA9D67F-A64B-493A-BFBC-DA216B2AE369}"/>
                  </a:ext>
                </a:extLst>
              </p:cNvPr>
              <p:cNvSpPr txBox="1"/>
              <p:nvPr/>
            </p:nvSpPr>
            <p:spPr>
              <a:xfrm>
                <a:off x="1832083" y="1674369"/>
                <a:ext cx="699367" cy="400110"/>
              </a:xfrm>
              <a:prstGeom prst="rect">
                <a:avLst/>
              </a:prstGeom>
              <a:noFill/>
            </p:spPr>
            <p:txBody>
              <a:bodyPr wrap="none" rtlCol="0">
                <a:spAutoFit/>
              </a:bodyPr>
              <a:lstStyle/>
              <a:p>
                <a:pPr algn="r">
                  <a:buNone/>
                </a:pPr>
                <a:r>
                  <a:rPr lang="en-GB" sz="2000" dirty="0"/>
                  <a:t>8,000</a:t>
                </a:r>
              </a:p>
            </p:txBody>
          </p:sp>
          <p:sp>
            <p:nvSpPr>
              <p:cNvPr id="99" name="TextBox 98">
                <a:extLst>
                  <a:ext uri="{FF2B5EF4-FFF2-40B4-BE49-F238E27FC236}">
                    <a16:creationId xmlns:a16="http://schemas.microsoft.com/office/drawing/2014/main" id="{111BCEF0-8EB3-49E9-ACF3-2BA16F8ED6BA}"/>
                  </a:ext>
                </a:extLst>
              </p:cNvPr>
              <p:cNvSpPr txBox="1"/>
              <p:nvPr/>
            </p:nvSpPr>
            <p:spPr>
              <a:xfrm>
                <a:off x="2012625" y="2388977"/>
                <a:ext cx="518825" cy="400110"/>
              </a:xfrm>
              <a:prstGeom prst="rect">
                <a:avLst/>
              </a:prstGeom>
              <a:noFill/>
            </p:spPr>
            <p:txBody>
              <a:bodyPr wrap="none" rtlCol="0">
                <a:spAutoFit/>
              </a:bodyPr>
              <a:lstStyle/>
              <a:p>
                <a:pPr algn="r">
                  <a:buNone/>
                </a:pPr>
                <a:r>
                  <a:rPr lang="en-GB" sz="2000" dirty="0"/>
                  <a:t>800</a:t>
                </a:r>
              </a:p>
            </p:txBody>
          </p:sp>
          <p:sp>
            <p:nvSpPr>
              <p:cNvPr id="100" name="TextBox 99">
                <a:extLst>
                  <a:ext uri="{FF2B5EF4-FFF2-40B4-BE49-F238E27FC236}">
                    <a16:creationId xmlns:a16="http://schemas.microsoft.com/office/drawing/2014/main" id="{B5ED8C11-858A-46F6-8141-7DDB5B5D62A1}"/>
                  </a:ext>
                </a:extLst>
              </p:cNvPr>
              <p:cNvSpPr txBox="1"/>
              <p:nvPr/>
            </p:nvSpPr>
            <p:spPr>
              <a:xfrm>
                <a:off x="2133441" y="3103585"/>
                <a:ext cx="398009" cy="400110"/>
              </a:xfrm>
              <a:prstGeom prst="rect">
                <a:avLst/>
              </a:prstGeom>
              <a:noFill/>
            </p:spPr>
            <p:txBody>
              <a:bodyPr wrap="none" rtlCol="0">
                <a:spAutoFit/>
              </a:bodyPr>
              <a:lstStyle/>
              <a:p>
                <a:pPr algn="r">
                  <a:buNone/>
                </a:pPr>
                <a:r>
                  <a:rPr lang="en-GB" sz="2000" dirty="0"/>
                  <a:t>80</a:t>
                </a:r>
              </a:p>
            </p:txBody>
          </p:sp>
          <p:sp>
            <p:nvSpPr>
              <p:cNvPr id="101" name="TextBox 100">
                <a:extLst>
                  <a:ext uri="{FF2B5EF4-FFF2-40B4-BE49-F238E27FC236}">
                    <a16:creationId xmlns:a16="http://schemas.microsoft.com/office/drawing/2014/main" id="{EB2F8A1F-CF4E-40F5-A347-5143D131D746}"/>
                  </a:ext>
                </a:extLst>
              </p:cNvPr>
              <p:cNvSpPr txBox="1"/>
              <p:nvPr/>
            </p:nvSpPr>
            <p:spPr>
              <a:xfrm>
                <a:off x="2254254" y="3818194"/>
                <a:ext cx="277196" cy="400110"/>
              </a:xfrm>
              <a:prstGeom prst="rect">
                <a:avLst/>
              </a:prstGeom>
              <a:noFill/>
            </p:spPr>
            <p:txBody>
              <a:bodyPr wrap="none" rtlCol="0">
                <a:spAutoFit/>
              </a:bodyPr>
              <a:lstStyle/>
              <a:p>
                <a:pPr algn="r">
                  <a:buNone/>
                </a:pPr>
                <a:r>
                  <a:rPr lang="en-GB" sz="2000" dirty="0"/>
                  <a:t>8</a:t>
                </a:r>
              </a:p>
            </p:txBody>
          </p:sp>
        </p:grpSp>
        <p:grpSp>
          <p:nvGrpSpPr>
            <p:cNvPr id="93" name="Group 92">
              <a:extLst>
                <a:ext uri="{FF2B5EF4-FFF2-40B4-BE49-F238E27FC236}">
                  <a16:creationId xmlns:a16="http://schemas.microsoft.com/office/drawing/2014/main" id="{5FE69D64-7530-4C10-A822-3B225E29E715}"/>
                </a:ext>
              </a:extLst>
            </p:cNvPr>
            <p:cNvGrpSpPr/>
            <p:nvPr/>
          </p:nvGrpSpPr>
          <p:grpSpPr>
            <a:xfrm>
              <a:off x="10031879" y="1674369"/>
              <a:ext cx="699367" cy="2543935"/>
              <a:chOff x="1832083" y="1674369"/>
              <a:chExt cx="699367" cy="2543935"/>
            </a:xfrm>
          </p:grpSpPr>
          <p:sp>
            <p:nvSpPr>
              <p:cNvPr id="94" name="TextBox 93">
                <a:extLst>
                  <a:ext uri="{FF2B5EF4-FFF2-40B4-BE49-F238E27FC236}">
                    <a16:creationId xmlns:a16="http://schemas.microsoft.com/office/drawing/2014/main" id="{C8B07747-4C6C-4DEB-A680-93AF42FE89E7}"/>
                  </a:ext>
                </a:extLst>
              </p:cNvPr>
              <p:cNvSpPr txBox="1"/>
              <p:nvPr/>
            </p:nvSpPr>
            <p:spPr>
              <a:xfrm>
                <a:off x="1832083" y="1674369"/>
                <a:ext cx="699367" cy="400110"/>
              </a:xfrm>
              <a:prstGeom prst="rect">
                <a:avLst/>
              </a:prstGeom>
              <a:noFill/>
            </p:spPr>
            <p:txBody>
              <a:bodyPr wrap="none" rtlCol="0">
                <a:spAutoFit/>
              </a:bodyPr>
              <a:lstStyle/>
              <a:p>
                <a:pPr algn="r">
                  <a:buNone/>
                </a:pPr>
                <a:r>
                  <a:rPr lang="en-GB" sz="2000" dirty="0"/>
                  <a:t>9,000</a:t>
                </a:r>
              </a:p>
            </p:txBody>
          </p:sp>
          <p:sp>
            <p:nvSpPr>
              <p:cNvPr id="95" name="TextBox 94">
                <a:extLst>
                  <a:ext uri="{FF2B5EF4-FFF2-40B4-BE49-F238E27FC236}">
                    <a16:creationId xmlns:a16="http://schemas.microsoft.com/office/drawing/2014/main" id="{863229F2-FBAB-429E-BAC8-C161DDBC0134}"/>
                  </a:ext>
                </a:extLst>
              </p:cNvPr>
              <p:cNvSpPr txBox="1"/>
              <p:nvPr/>
            </p:nvSpPr>
            <p:spPr>
              <a:xfrm>
                <a:off x="2012625" y="2388977"/>
                <a:ext cx="518825" cy="400110"/>
              </a:xfrm>
              <a:prstGeom prst="rect">
                <a:avLst/>
              </a:prstGeom>
              <a:noFill/>
            </p:spPr>
            <p:txBody>
              <a:bodyPr wrap="none" rtlCol="0">
                <a:spAutoFit/>
              </a:bodyPr>
              <a:lstStyle/>
              <a:p>
                <a:pPr algn="r">
                  <a:buNone/>
                </a:pPr>
                <a:r>
                  <a:rPr lang="en-GB" sz="2000" dirty="0"/>
                  <a:t>900</a:t>
                </a:r>
              </a:p>
            </p:txBody>
          </p:sp>
          <p:sp>
            <p:nvSpPr>
              <p:cNvPr id="96" name="TextBox 95">
                <a:extLst>
                  <a:ext uri="{FF2B5EF4-FFF2-40B4-BE49-F238E27FC236}">
                    <a16:creationId xmlns:a16="http://schemas.microsoft.com/office/drawing/2014/main" id="{9D6575B5-4C9C-4888-868E-0AAAE0C97DFF}"/>
                  </a:ext>
                </a:extLst>
              </p:cNvPr>
              <p:cNvSpPr txBox="1"/>
              <p:nvPr/>
            </p:nvSpPr>
            <p:spPr>
              <a:xfrm>
                <a:off x="2133441" y="3103585"/>
                <a:ext cx="398009" cy="400110"/>
              </a:xfrm>
              <a:prstGeom prst="rect">
                <a:avLst/>
              </a:prstGeom>
              <a:noFill/>
            </p:spPr>
            <p:txBody>
              <a:bodyPr wrap="none" rtlCol="0">
                <a:spAutoFit/>
              </a:bodyPr>
              <a:lstStyle/>
              <a:p>
                <a:pPr algn="r">
                  <a:buNone/>
                </a:pPr>
                <a:r>
                  <a:rPr lang="en-GB" sz="2000" dirty="0"/>
                  <a:t>90</a:t>
                </a:r>
              </a:p>
            </p:txBody>
          </p:sp>
          <p:sp>
            <p:nvSpPr>
              <p:cNvPr id="97" name="TextBox 96">
                <a:extLst>
                  <a:ext uri="{FF2B5EF4-FFF2-40B4-BE49-F238E27FC236}">
                    <a16:creationId xmlns:a16="http://schemas.microsoft.com/office/drawing/2014/main" id="{EC6F50AA-DC47-41B7-85DB-1646BA1F09C7}"/>
                  </a:ext>
                </a:extLst>
              </p:cNvPr>
              <p:cNvSpPr txBox="1"/>
              <p:nvPr/>
            </p:nvSpPr>
            <p:spPr>
              <a:xfrm>
                <a:off x="2254254" y="3818194"/>
                <a:ext cx="277196" cy="400110"/>
              </a:xfrm>
              <a:prstGeom prst="rect">
                <a:avLst/>
              </a:prstGeom>
              <a:noFill/>
            </p:spPr>
            <p:txBody>
              <a:bodyPr wrap="none" rtlCol="0">
                <a:spAutoFit/>
              </a:bodyPr>
              <a:lstStyle/>
              <a:p>
                <a:pPr algn="r">
                  <a:buNone/>
                </a:pPr>
                <a:r>
                  <a:rPr lang="en-GB" sz="2000" dirty="0"/>
                  <a:t>9</a:t>
                </a:r>
              </a:p>
            </p:txBody>
          </p:sp>
        </p:grpSp>
      </p:grpSp>
      <p:sp>
        <p:nvSpPr>
          <p:cNvPr id="146" name="Oval 145">
            <a:extLst>
              <a:ext uri="{FF2B5EF4-FFF2-40B4-BE49-F238E27FC236}">
                <a16:creationId xmlns:a16="http://schemas.microsoft.com/office/drawing/2014/main" id="{96D3473B-DF26-4688-B0ED-A2520BCF9C01}"/>
              </a:ext>
            </a:extLst>
          </p:cNvPr>
          <p:cNvSpPr/>
          <p:nvPr/>
        </p:nvSpPr>
        <p:spPr bwMode="auto">
          <a:xfrm>
            <a:off x="5537946" y="2034952"/>
            <a:ext cx="1206177" cy="449134"/>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000" b="0" i="0" u="none" strike="noStrike" cap="none" normalizeH="0" baseline="0" dirty="0">
              <a:ln>
                <a:noFill/>
              </a:ln>
              <a:solidFill>
                <a:schemeClr val="tx1"/>
              </a:solidFill>
              <a:effectLst/>
              <a:latin typeface="Arial" charset="0"/>
            </a:endParaRPr>
          </a:p>
        </p:txBody>
      </p:sp>
      <p:sp>
        <p:nvSpPr>
          <p:cNvPr id="152" name="Oval 151">
            <a:extLst>
              <a:ext uri="{FF2B5EF4-FFF2-40B4-BE49-F238E27FC236}">
                <a16:creationId xmlns:a16="http://schemas.microsoft.com/office/drawing/2014/main" id="{A0601EF3-36C7-4092-8F1C-74346C545DC7}"/>
              </a:ext>
            </a:extLst>
          </p:cNvPr>
          <p:cNvSpPr/>
          <p:nvPr/>
        </p:nvSpPr>
        <p:spPr bwMode="auto">
          <a:xfrm>
            <a:off x="3105514" y="2703684"/>
            <a:ext cx="1206177" cy="449134"/>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000" b="0" i="0" u="none" strike="noStrike" cap="none" normalizeH="0" baseline="0" dirty="0">
              <a:ln>
                <a:noFill/>
              </a:ln>
              <a:solidFill>
                <a:schemeClr val="tx1"/>
              </a:solidFill>
              <a:effectLst/>
              <a:latin typeface="Arial" charset="0"/>
            </a:endParaRPr>
          </a:p>
        </p:txBody>
      </p:sp>
      <p:sp>
        <p:nvSpPr>
          <p:cNvPr id="153" name="Oval 152">
            <a:extLst>
              <a:ext uri="{FF2B5EF4-FFF2-40B4-BE49-F238E27FC236}">
                <a16:creationId xmlns:a16="http://schemas.microsoft.com/office/drawing/2014/main" id="{CDEAB7F0-AADB-4C5F-AECD-4356BC807998}"/>
              </a:ext>
            </a:extLst>
          </p:cNvPr>
          <p:cNvSpPr/>
          <p:nvPr/>
        </p:nvSpPr>
        <p:spPr bwMode="auto">
          <a:xfrm>
            <a:off x="4316297" y="3248557"/>
            <a:ext cx="1206177" cy="449134"/>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000" b="0" i="0" u="none" strike="noStrike" cap="none" normalizeH="0" baseline="0" dirty="0">
              <a:ln>
                <a:noFill/>
              </a:ln>
              <a:solidFill>
                <a:schemeClr val="tx1"/>
              </a:solidFill>
              <a:effectLst/>
              <a:latin typeface="Arial" charset="0"/>
            </a:endParaRPr>
          </a:p>
        </p:txBody>
      </p:sp>
      <p:sp>
        <p:nvSpPr>
          <p:cNvPr id="154" name="Oval 153">
            <a:extLst>
              <a:ext uri="{FF2B5EF4-FFF2-40B4-BE49-F238E27FC236}">
                <a16:creationId xmlns:a16="http://schemas.microsoft.com/office/drawing/2014/main" id="{6ED4F114-9D10-4717-8B72-B0D62C87A2D6}"/>
              </a:ext>
            </a:extLst>
          </p:cNvPr>
          <p:cNvSpPr/>
          <p:nvPr/>
        </p:nvSpPr>
        <p:spPr bwMode="auto">
          <a:xfrm>
            <a:off x="1901117" y="3831460"/>
            <a:ext cx="1206177" cy="449134"/>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000" b="0" i="0" u="none" strike="noStrike" cap="none" normalizeH="0" baseline="0" dirty="0">
              <a:ln>
                <a:noFill/>
              </a:ln>
              <a:solidFill>
                <a:schemeClr val="tx1"/>
              </a:solidFill>
              <a:effectLst/>
              <a:latin typeface="Arial" charset="0"/>
            </a:endParaRPr>
          </a:p>
        </p:txBody>
      </p:sp>
      <p:sp>
        <p:nvSpPr>
          <p:cNvPr id="155" name="TextBox 154">
            <a:extLst>
              <a:ext uri="{FF2B5EF4-FFF2-40B4-BE49-F238E27FC236}">
                <a16:creationId xmlns:a16="http://schemas.microsoft.com/office/drawing/2014/main" id="{73923BDA-BA05-4C7F-8D89-B8F1016E4ABA}"/>
              </a:ext>
            </a:extLst>
          </p:cNvPr>
          <p:cNvSpPr txBox="1"/>
          <p:nvPr/>
        </p:nvSpPr>
        <p:spPr bwMode="auto">
          <a:xfrm>
            <a:off x="3548291" y="1405628"/>
            <a:ext cx="50914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j-lt"/>
                <a:ea typeface="Myriad Pro Semibold" charset="0"/>
                <a:cs typeface="Myriad Pro Semibold" charset="0"/>
              </a:rPr>
              <a:t>5,342  =  40  +  2  +  _____  +  ____</a:t>
            </a:r>
          </a:p>
        </p:txBody>
      </p:sp>
      <p:sp>
        <p:nvSpPr>
          <p:cNvPr id="156" name="TextBox 155">
            <a:extLst>
              <a:ext uri="{FF2B5EF4-FFF2-40B4-BE49-F238E27FC236}">
                <a16:creationId xmlns:a16="http://schemas.microsoft.com/office/drawing/2014/main" id="{5B577574-4E34-4F39-ADE8-B41807CD8B59}"/>
              </a:ext>
            </a:extLst>
          </p:cNvPr>
          <p:cNvSpPr txBox="1"/>
          <p:nvPr/>
        </p:nvSpPr>
        <p:spPr bwMode="auto">
          <a:xfrm>
            <a:off x="6106147" y="1407937"/>
            <a:ext cx="12779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j-lt"/>
                <a:ea typeface="Myriad Pro Semibold" charset="0"/>
                <a:cs typeface="Myriad Pro Semibold" charset="0"/>
              </a:rPr>
              <a:t>5,000</a:t>
            </a:r>
          </a:p>
        </p:txBody>
      </p:sp>
      <p:sp>
        <p:nvSpPr>
          <p:cNvPr id="157" name="TextBox 156">
            <a:extLst>
              <a:ext uri="{FF2B5EF4-FFF2-40B4-BE49-F238E27FC236}">
                <a16:creationId xmlns:a16="http://schemas.microsoft.com/office/drawing/2014/main" id="{619E57A0-9902-445A-B834-01244331FF82}"/>
              </a:ext>
            </a:extLst>
          </p:cNvPr>
          <p:cNvSpPr txBox="1"/>
          <p:nvPr/>
        </p:nvSpPr>
        <p:spPr bwMode="auto">
          <a:xfrm>
            <a:off x="7244148" y="1407937"/>
            <a:ext cx="12779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j-lt"/>
                <a:ea typeface="Myriad Pro Semibold" charset="0"/>
                <a:cs typeface="Myriad Pro Semibold" charset="0"/>
              </a:rPr>
              <a:t>300</a:t>
            </a:r>
          </a:p>
        </p:txBody>
      </p:sp>
      <p:sp>
        <p:nvSpPr>
          <p:cNvPr id="74" name="Content Placeholder 2">
            <a:extLst>
              <a:ext uri="{FF2B5EF4-FFF2-40B4-BE49-F238E27FC236}">
                <a16:creationId xmlns:a16="http://schemas.microsoft.com/office/drawing/2014/main" id="{10886885-06E0-4852-A29E-2921DBBBFBD0}"/>
              </a:ext>
            </a:extLst>
          </p:cNvPr>
          <p:cNvSpPr txBox="1">
            <a:spLocks/>
          </p:cNvSpPr>
          <p:nvPr/>
        </p:nvSpPr>
        <p:spPr>
          <a:xfrm>
            <a:off x="594008" y="4578155"/>
            <a:ext cx="10930925" cy="141147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1900" dirty="0">
                <a:latin typeface="Arial" panose="020B0604020202020204" pitchFamily="34" charset="0"/>
                <a:cs typeface="Arial" panose="020B0604020202020204" pitchFamily="34" charset="0"/>
              </a:rPr>
              <a:t>Complete the equation. What do you notice? Does it matter that the parts are in a different order? </a:t>
            </a:r>
          </a:p>
          <a:p>
            <a:pPr>
              <a:lnSpc>
                <a:spcPct val="120000"/>
              </a:lnSpc>
              <a:spcBef>
                <a:spcPts val="600"/>
              </a:spcBef>
              <a:spcAft>
                <a:spcPts val="600"/>
              </a:spcAft>
              <a:buClr>
                <a:srgbClr val="585858"/>
              </a:buClr>
              <a:buFont typeface="Arial" panose="020B0604020202020204" pitchFamily="34" charset="0"/>
              <a:buChar char="•"/>
            </a:pPr>
            <a:r>
              <a:rPr lang="en-GB" sz="1900" dirty="0">
                <a:latin typeface="Arial" panose="020B0604020202020204" pitchFamily="34" charset="0"/>
                <a:cs typeface="Arial" panose="020B0604020202020204" pitchFamily="34" charset="0"/>
              </a:rPr>
              <a:t>Write the equation with the parts in a different order. Does it make a difference to the total value?</a:t>
            </a:r>
          </a:p>
          <a:p>
            <a:pPr>
              <a:lnSpc>
                <a:spcPct val="120000"/>
              </a:lnSpc>
              <a:spcBef>
                <a:spcPts val="600"/>
              </a:spcBef>
              <a:spcAft>
                <a:spcPts val="600"/>
              </a:spcAft>
              <a:buClr>
                <a:srgbClr val="585858"/>
              </a:buClr>
              <a:buFont typeface="Arial" panose="020B0604020202020204" pitchFamily="34" charset="0"/>
              <a:buChar char="•"/>
            </a:pPr>
            <a:r>
              <a:rPr lang="en-GB" sz="1900" dirty="0">
                <a:latin typeface="Arial" panose="020B0604020202020204" pitchFamily="34" charset="0"/>
                <a:cs typeface="Arial" panose="020B0604020202020204" pitchFamily="34" charset="0"/>
              </a:rPr>
              <a:t>Use Gattegno charts and counters to build other 4-digit numbers, including those involving zero.</a:t>
            </a:r>
          </a:p>
          <a:p>
            <a:pPr>
              <a:lnSpc>
                <a:spcPct val="120000"/>
              </a:lnSpc>
              <a:spcBef>
                <a:spcPts val="600"/>
              </a:spcBef>
              <a:spcAft>
                <a:spcPts val="600"/>
              </a:spcAft>
              <a:buClr>
                <a:srgbClr val="585858"/>
              </a:buClr>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189971108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56"/>
                                        </p:tgtEl>
                                        <p:attrNameLst>
                                          <p:attrName>style.visibility</p:attrName>
                                        </p:attrNameLst>
                                      </p:cBhvr>
                                      <p:to>
                                        <p:strVal val="visible"/>
                                      </p:to>
                                    </p:set>
                                    <p:animEffect transition="in" filter="fade">
                                      <p:cBhvr>
                                        <p:cTn id="19" dur="500"/>
                                        <p:tgtEl>
                                          <p:spTgt spid="15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57"/>
                                        </p:tgtEl>
                                        <p:attrNameLst>
                                          <p:attrName>style.visibility</p:attrName>
                                        </p:attrNameLst>
                                      </p:cBhvr>
                                      <p:to>
                                        <p:strVal val="visible"/>
                                      </p:to>
                                    </p:set>
                                    <p:animEffect transition="in" filter="fade">
                                      <p:cBhvr>
                                        <p:cTn id="24"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animBg="1"/>
      <p:bldP spid="152" grpId="0" animBg="1"/>
      <p:bldP spid="153" grpId="0" animBg="1"/>
      <p:bldP spid="154" grpId="0" animBg="1"/>
      <p:bldP spid="156" grpId="0"/>
      <p:bldP spid="15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2CB65BF-E713-46F9-B3E9-7300B5EFAFFD}"/>
              </a:ext>
            </a:extLst>
          </p:cNvPr>
          <p:cNvSpPr>
            <a:spLocks noGrp="1"/>
          </p:cNvSpPr>
          <p:nvPr>
            <p:ph type="title"/>
          </p:nvPr>
        </p:nvSpPr>
        <p:spPr/>
        <p:txBody>
          <a:bodyPr/>
          <a:lstStyle/>
          <a:p>
            <a:r>
              <a:rPr lang="en-US" altLang="en-US" dirty="0"/>
              <a:t>4NPV-2 Place value in four-digit numbers</a:t>
            </a:r>
            <a:endParaRPr lang="en-GB" dirty="0"/>
          </a:p>
        </p:txBody>
      </p:sp>
      <p:grpSp>
        <p:nvGrpSpPr>
          <p:cNvPr id="13" name="Group 12">
            <a:extLst>
              <a:ext uri="{FF2B5EF4-FFF2-40B4-BE49-F238E27FC236}">
                <a16:creationId xmlns:a16="http://schemas.microsoft.com/office/drawing/2014/main" id="{1826EB45-EB71-46AD-81E9-BB6EDDA416FD}"/>
              </a:ext>
            </a:extLst>
          </p:cNvPr>
          <p:cNvGrpSpPr/>
          <p:nvPr/>
        </p:nvGrpSpPr>
        <p:grpSpPr>
          <a:xfrm>
            <a:off x="2459361" y="2356519"/>
            <a:ext cx="595608" cy="1825350"/>
            <a:chOff x="5936458" y="3646450"/>
            <a:chExt cx="530819" cy="1626793"/>
          </a:xfrm>
        </p:grpSpPr>
        <p:pic>
          <p:nvPicPr>
            <p:cNvPr id="14" name="Picture 13">
              <a:extLst>
                <a:ext uri="{FF2B5EF4-FFF2-40B4-BE49-F238E27FC236}">
                  <a16:creationId xmlns:a16="http://schemas.microsoft.com/office/drawing/2014/main" id="{DF7CB0A4-76F2-4305-B624-A6DFAE427E71}"/>
                </a:ext>
              </a:extLst>
            </p:cNvPr>
            <p:cNvPicPr>
              <a:picLocks noChangeAspect="1"/>
            </p:cNvPicPr>
            <p:nvPr/>
          </p:nvPicPr>
          <p:blipFill>
            <a:blip r:embed="rId3"/>
            <a:stretch>
              <a:fillRect/>
            </a:stretch>
          </p:blipFill>
          <p:spPr>
            <a:xfrm>
              <a:off x="5936458" y="3646450"/>
              <a:ext cx="530818" cy="487612"/>
            </a:xfrm>
            <a:prstGeom prst="rect">
              <a:avLst/>
            </a:prstGeom>
          </p:spPr>
        </p:pic>
        <p:pic>
          <p:nvPicPr>
            <p:cNvPr id="15" name="Picture 14">
              <a:extLst>
                <a:ext uri="{FF2B5EF4-FFF2-40B4-BE49-F238E27FC236}">
                  <a16:creationId xmlns:a16="http://schemas.microsoft.com/office/drawing/2014/main" id="{44FDE26C-103F-41B5-BBA8-AFFFB46A09DF}"/>
                </a:ext>
              </a:extLst>
            </p:cNvPr>
            <p:cNvPicPr>
              <a:picLocks noChangeAspect="1"/>
            </p:cNvPicPr>
            <p:nvPr/>
          </p:nvPicPr>
          <p:blipFill>
            <a:blip r:embed="rId3"/>
            <a:stretch>
              <a:fillRect/>
            </a:stretch>
          </p:blipFill>
          <p:spPr>
            <a:xfrm>
              <a:off x="5936458" y="4215834"/>
              <a:ext cx="530818" cy="487612"/>
            </a:xfrm>
            <a:prstGeom prst="rect">
              <a:avLst/>
            </a:prstGeom>
          </p:spPr>
        </p:pic>
        <p:pic>
          <p:nvPicPr>
            <p:cNvPr id="20" name="Picture 19">
              <a:extLst>
                <a:ext uri="{FF2B5EF4-FFF2-40B4-BE49-F238E27FC236}">
                  <a16:creationId xmlns:a16="http://schemas.microsoft.com/office/drawing/2014/main" id="{B1D29386-5AC3-4A93-A34B-6CA186B52628}"/>
                </a:ext>
              </a:extLst>
            </p:cNvPr>
            <p:cNvPicPr>
              <a:picLocks noChangeAspect="1"/>
            </p:cNvPicPr>
            <p:nvPr/>
          </p:nvPicPr>
          <p:blipFill>
            <a:blip r:embed="rId3"/>
            <a:stretch>
              <a:fillRect/>
            </a:stretch>
          </p:blipFill>
          <p:spPr>
            <a:xfrm>
              <a:off x="5936459" y="4785631"/>
              <a:ext cx="530818" cy="487612"/>
            </a:xfrm>
            <a:prstGeom prst="rect">
              <a:avLst/>
            </a:prstGeom>
          </p:spPr>
        </p:pic>
      </p:grpSp>
      <p:grpSp>
        <p:nvGrpSpPr>
          <p:cNvPr id="21" name="Group 20">
            <a:extLst>
              <a:ext uri="{FF2B5EF4-FFF2-40B4-BE49-F238E27FC236}">
                <a16:creationId xmlns:a16="http://schemas.microsoft.com/office/drawing/2014/main" id="{B554CF5B-1D8C-4E56-8001-7E541A68B93D}"/>
              </a:ext>
            </a:extLst>
          </p:cNvPr>
          <p:cNvGrpSpPr/>
          <p:nvPr/>
        </p:nvGrpSpPr>
        <p:grpSpPr>
          <a:xfrm>
            <a:off x="4539764" y="2356519"/>
            <a:ext cx="623312" cy="1217176"/>
            <a:chOff x="8530018" y="3627932"/>
            <a:chExt cx="555509" cy="1084773"/>
          </a:xfrm>
        </p:grpSpPr>
        <p:pic>
          <p:nvPicPr>
            <p:cNvPr id="22" name="Picture 21">
              <a:extLst>
                <a:ext uri="{FF2B5EF4-FFF2-40B4-BE49-F238E27FC236}">
                  <a16:creationId xmlns:a16="http://schemas.microsoft.com/office/drawing/2014/main" id="{B0403A97-A0C3-4FBB-A41B-5CF3F9871A01}"/>
                </a:ext>
              </a:extLst>
            </p:cNvPr>
            <p:cNvPicPr>
              <a:picLocks noChangeAspect="1"/>
            </p:cNvPicPr>
            <p:nvPr/>
          </p:nvPicPr>
          <p:blipFill>
            <a:blip r:embed="rId4"/>
            <a:stretch>
              <a:fillRect/>
            </a:stretch>
          </p:blipFill>
          <p:spPr>
            <a:xfrm>
              <a:off x="8530018" y="3627932"/>
              <a:ext cx="555508" cy="506131"/>
            </a:xfrm>
            <a:prstGeom prst="rect">
              <a:avLst/>
            </a:prstGeom>
          </p:spPr>
        </p:pic>
        <p:pic>
          <p:nvPicPr>
            <p:cNvPr id="23" name="Picture 22">
              <a:extLst>
                <a:ext uri="{FF2B5EF4-FFF2-40B4-BE49-F238E27FC236}">
                  <a16:creationId xmlns:a16="http://schemas.microsoft.com/office/drawing/2014/main" id="{D864FA3A-87D4-4F45-9FF7-8BA41F217CAC}"/>
                </a:ext>
              </a:extLst>
            </p:cNvPr>
            <p:cNvPicPr>
              <a:picLocks noChangeAspect="1"/>
            </p:cNvPicPr>
            <p:nvPr/>
          </p:nvPicPr>
          <p:blipFill>
            <a:blip r:embed="rId4"/>
            <a:stretch>
              <a:fillRect/>
            </a:stretch>
          </p:blipFill>
          <p:spPr>
            <a:xfrm>
              <a:off x="8530019" y="4206574"/>
              <a:ext cx="555508" cy="506131"/>
            </a:xfrm>
            <a:prstGeom prst="rect">
              <a:avLst/>
            </a:prstGeom>
          </p:spPr>
        </p:pic>
      </p:grpSp>
      <p:grpSp>
        <p:nvGrpSpPr>
          <p:cNvPr id="24" name="Group 23">
            <a:extLst>
              <a:ext uri="{FF2B5EF4-FFF2-40B4-BE49-F238E27FC236}">
                <a16:creationId xmlns:a16="http://schemas.microsoft.com/office/drawing/2014/main" id="{54DE88D5-DD02-4329-A9BC-BA756BA81FBC}"/>
              </a:ext>
            </a:extLst>
          </p:cNvPr>
          <p:cNvGrpSpPr/>
          <p:nvPr/>
        </p:nvGrpSpPr>
        <p:grpSpPr>
          <a:xfrm>
            <a:off x="3489174" y="2356519"/>
            <a:ext cx="616384" cy="2488928"/>
            <a:chOff x="7274776" y="3634106"/>
            <a:chExt cx="549335" cy="2218192"/>
          </a:xfrm>
        </p:grpSpPr>
        <p:pic>
          <p:nvPicPr>
            <p:cNvPr id="25" name="Picture 24">
              <a:extLst>
                <a:ext uri="{FF2B5EF4-FFF2-40B4-BE49-F238E27FC236}">
                  <a16:creationId xmlns:a16="http://schemas.microsoft.com/office/drawing/2014/main" id="{2C3F7A49-80AB-4BEA-98F4-BDC664EC2131}"/>
                </a:ext>
              </a:extLst>
            </p:cNvPr>
            <p:cNvPicPr>
              <a:picLocks noChangeAspect="1"/>
            </p:cNvPicPr>
            <p:nvPr/>
          </p:nvPicPr>
          <p:blipFill>
            <a:blip r:embed="rId5"/>
            <a:stretch>
              <a:fillRect/>
            </a:stretch>
          </p:blipFill>
          <p:spPr>
            <a:xfrm>
              <a:off x="7274777" y="3634106"/>
              <a:ext cx="549334" cy="512300"/>
            </a:xfrm>
            <a:prstGeom prst="rect">
              <a:avLst/>
            </a:prstGeom>
          </p:spPr>
        </p:pic>
        <p:pic>
          <p:nvPicPr>
            <p:cNvPr id="26" name="Picture 25">
              <a:extLst>
                <a:ext uri="{FF2B5EF4-FFF2-40B4-BE49-F238E27FC236}">
                  <a16:creationId xmlns:a16="http://schemas.microsoft.com/office/drawing/2014/main" id="{8BB03DFA-5A32-4582-812C-13D228E94D9C}"/>
                </a:ext>
              </a:extLst>
            </p:cNvPr>
            <p:cNvPicPr>
              <a:picLocks noChangeAspect="1"/>
            </p:cNvPicPr>
            <p:nvPr/>
          </p:nvPicPr>
          <p:blipFill>
            <a:blip r:embed="rId5"/>
            <a:stretch>
              <a:fillRect/>
            </a:stretch>
          </p:blipFill>
          <p:spPr>
            <a:xfrm>
              <a:off x="7274776" y="4227185"/>
              <a:ext cx="549334" cy="512300"/>
            </a:xfrm>
            <a:prstGeom prst="rect">
              <a:avLst/>
            </a:prstGeom>
          </p:spPr>
        </p:pic>
        <p:pic>
          <p:nvPicPr>
            <p:cNvPr id="27" name="Picture 26">
              <a:extLst>
                <a:ext uri="{FF2B5EF4-FFF2-40B4-BE49-F238E27FC236}">
                  <a16:creationId xmlns:a16="http://schemas.microsoft.com/office/drawing/2014/main" id="{4CD6FD0A-BDA0-4318-8CE5-93EB7BBE7008}"/>
                </a:ext>
              </a:extLst>
            </p:cNvPr>
            <p:cNvPicPr>
              <a:picLocks noChangeAspect="1"/>
            </p:cNvPicPr>
            <p:nvPr/>
          </p:nvPicPr>
          <p:blipFill>
            <a:blip r:embed="rId5"/>
            <a:stretch>
              <a:fillRect/>
            </a:stretch>
          </p:blipFill>
          <p:spPr>
            <a:xfrm>
              <a:off x="7274776" y="4785631"/>
              <a:ext cx="549334" cy="512300"/>
            </a:xfrm>
            <a:prstGeom prst="rect">
              <a:avLst/>
            </a:prstGeom>
          </p:spPr>
        </p:pic>
        <p:pic>
          <p:nvPicPr>
            <p:cNvPr id="28" name="Picture 27">
              <a:extLst>
                <a:ext uri="{FF2B5EF4-FFF2-40B4-BE49-F238E27FC236}">
                  <a16:creationId xmlns:a16="http://schemas.microsoft.com/office/drawing/2014/main" id="{8F994E0D-D415-429D-B18A-48DC8DC95ED1}"/>
                </a:ext>
              </a:extLst>
            </p:cNvPr>
            <p:cNvPicPr>
              <a:picLocks noChangeAspect="1"/>
            </p:cNvPicPr>
            <p:nvPr/>
          </p:nvPicPr>
          <p:blipFill>
            <a:blip r:embed="rId5"/>
            <a:stretch>
              <a:fillRect/>
            </a:stretch>
          </p:blipFill>
          <p:spPr>
            <a:xfrm>
              <a:off x="7274776" y="5339998"/>
              <a:ext cx="549334" cy="512300"/>
            </a:xfrm>
            <a:prstGeom prst="rect">
              <a:avLst/>
            </a:prstGeom>
          </p:spPr>
        </p:pic>
      </p:grpSp>
      <p:grpSp>
        <p:nvGrpSpPr>
          <p:cNvPr id="29" name="Group 28">
            <a:extLst>
              <a:ext uri="{FF2B5EF4-FFF2-40B4-BE49-F238E27FC236}">
                <a16:creationId xmlns:a16="http://schemas.microsoft.com/office/drawing/2014/main" id="{9ADE667A-9854-4ECA-AC07-C7E8D34E519B}"/>
              </a:ext>
            </a:extLst>
          </p:cNvPr>
          <p:cNvGrpSpPr/>
          <p:nvPr/>
        </p:nvGrpSpPr>
        <p:grpSpPr>
          <a:xfrm>
            <a:off x="1429545" y="2355983"/>
            <a:ext cx="595608" cy="3160044"/>
            <a:chOff x="2806575" y="3932644"/>
            <a:chExt cx="398113" cy="2112224"/>
          </a:xfrm>
        </p:grpSpPr>
        <p:pic>
          <p:nvPicPr>
            <p:cNvPr id="30" name="Picture 29">
              <a:extLst>
                <a:ext uri="{FF2B5EF4-FFF2-40B4-BE49-F238E27FC236}">
                  <a16:creationId xmlns:a16="http://schemas.microsoft.com/office/drawing/2014/main" id="{10136C69-035D-417A-88C0-F7F714CBFF1C}"/>
                </a:ext>
              </a:extLst>
            </p:cNvPr>
            <p:cNvPicPr>
              <a:picLocks noChangeAspect="1"/>
            </p:cNvPicPr>
            <p:nvPr/>
          </p:nvPicPr>
          <p:blipFill>
            <a:blip r:embed="rId6"/>
            <a:stretch>
              <a:fillRect/>
            </a:stretch>
          </p:blipFill>
          <p:spPr>
            <a:xfrm>
              <a:off x="2806575" y="3932644"/>
              <a:ext cx="398113" cy="400220"/>
            </a:xfrm>
            <a:prstGeom prst="rect">
              <a:avLst/>
            </a:prstGeom>
          </p:spPr>
        </p:pic>
        <p:pic>
          <p:nvPicPr>
            <p:cNvPr id="31" name="Picture 30">
              <a:extLst>
                <a:ext uri="{FF2B5EF4-FFF2-40B4-BE49-F238E27FC236}">
                  <a16:creationId xmlns:a16="http://schemas.microsoft.com/office/drawing/2014/main" id="{6CC9F734-505A-413B-B061-25E629FF7697}"/>
                </a:ext>
              </a:extLst>
            </p:cNvPr>
            <p:cNvPicPr>
              <a:picLocks noChangeAspect="1"/>
            </p:cNvPicPr>
            <p:nvPr/>
          </p:nvPicPr>
          <p:blipFill>
            <a:blip r:embed="rId6"/>
            <a:stretch>
              <a:fillRect/>
            </a:stretch>
          </p:blipFill>
          <p:spPr>
            <a:xfrm>
              <a:off x="2806575" y="4360645"/>
              <a:ext cx="398113" cy="400220"/>
            </a:xfrm>
            <a:prstGeom prst="rect">
              <a:avLst/>
            </a:prstGeom>
          </p:spPr>
        </p:pic>
        <p:pic>
          <p:nvPicPr>
            <p:cNvPr id="32" name="Picture 31">
              <a:extLst>
                <a:ext uri="{FF2B5EF4-FFF2-40B4-BE49-F238E27FC236}">
                  <a16:creationId xmlns:a16="http://schemas.microsoft.com/office/drawing/2014/main" id="{CBA97D3C-B080-4FB7-9B75-7103210C5D79}"/>
                </a:ext>
              </a:extLst>
            </p:cNvPr>
            <p:cNvPicPr>
              <a:picLocks noChangeAspect="1"/>
            </p:cNvPicPr>
            <p:nvPr/>
          </p:nvPicPr>
          <p:blipFill>
            <a:blip r:embed="rId6"/>
            <a:stretch>
              <a:fillRect/>
            </a:stretch>
          </p:blipFill>
          <p:spPr>
            <a:xfrm>
              <a:off x="2806575" y="4788646"/>
              <a:ext cx="398113" cy="400220"/>
            </a:xfrm>
            <a:prstGeom prst="rect">
              <a:avLst/>
            </a:prstGeom>
          </p:spPr>
        </p:pic>
        <p:pic>
          <p:nvPicPr>
            <p:cNvPr id="33" name="Picture 32">
              <a:extLst>
                <a:ext uri="{FF2B5EF4-FFF2-40B4-BE49-F238E27FC236}">
                  <a16:creationId xmlns:a16="http://schemas.microsoft.com/office/drawing/2014/main" id="{311293FB-AE46-40BB-AE24-E0DF0DDC7342}"/>
                </a:ext>
              </a:extLst>
            </p:cNvPr>
            <p:cNvPicPr>
              <a:picLocks noChangeAspect="1"/>
            </p:cNvPicPr>
            <p:nvPr/>
          </p:nvPicPr>
          <p:blipFill>
            <a:blip r:embed="rId6"/>
            <a:stretch>
              <a:fillRect/>
            </a:stretch>
          </p:blipFill>
          <p:spPr>
            <a:xfrm>
              <a:off x="2806575" y="5216647"/>
              <a:ext cx="398113" cy="400220"/>
            </a:xfrm>
            <a:prstGeom prst="rect">
              <a:avLst/>
            </a:prstGeom>
          </p:spPr>
        </p:pic>
        <p:pic>
          <p:nvPicPr>
            <p:cNvPr id="34" name="Picture 33">
              <a:extLst>
                <a:ext uri="{FF2B5EF4-FFF2-40B4-BE49-F238E27FC236}">
                  <a16:creationId xmlns:a16="http://schemas.microsoft.com/office/drawing/2014/main" id="{9BE30C40-4BA4-4F6B-A7A9-D97E2B6A3B08}"/>
                </a:ext>
              </a:extLst>
            </p:cNvPr>
            <p:cNvPicPr>
              <a:picLocks noChangeAspect="1"/>
            </p:cNvPicPr>
            <p:nvPr/>
          </p:nvPicPr>
          <p:blipFill>
            <a:blip r:embed="rId6"/>
            <a:stretch>
              <a:fillRect/>
            </a:stretch>
          </p:blipFill>
          <p:spPr>
            <a:xfrm>
              <a:off x="2806575" y="5644648"/>
              <a:ext cx="398113" cy="400220"/>
            </a:xfrm>
            <a:prstGeom prst="rect">
              <a:avLst/>
            </a:prstGeom>
          </p:spPr>
        </p:pic>
      </p:grpSp>
      <p:sp>
        <p:nvSpPr>
          <p:cNvPr id="2" name="Rectangle 1">
            <a:extLst>
              <a:ext uri="{FF2B5EF4-FFF2-40B4-BE49-F238E27FC236}">
                <a16:creationId xmlns:a16="http://schemas.microsoft.com/office/drawing/2014/main" id="{6F4B092A-566F-42DD-9936-9FB41FA2A3A6}"/>
              </a:ext>
            </a:extLst>
          </p:cNvPr>
          <p:cNvSpPr/>
          <p:nvPr/>
        </p:nvSpPr>
        <p:spPr bwMode="auto">
          <a:xfrm>
            <a:off x="4021575" y="1468026"/>
            <a:ext cx="1174752" cy="523717"/>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4" name="Content Placeholder 2">
            <a:extLst>
              <a:ext uri="{FF2B5EF4-FFF2-40B4-BE49-F238E27FC236}">
                <a16:creationId xmlns:a16="http://schemas.microsoft.com/office/drawing/2014/main" id="{6ADD7F83-7954-4AC5-B20B-1081499BFE07}"/>
              </a:ext>
            </a:extLst>
          </p:cNvPr>
          <p:cNvSpPr txBox="1">
            <a:spLocks/>
          </p:cNvSpPr>
          <p:nvPr/>
        </p:nvSpPr>
        <p:spPr>
          <a:xfrm>
            <a:off x="6096000" y="1567970"/>
            <a:ext cx="5610725" cy="4556104"/>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a:t>
            </a:r>
            <a:r>
              <a:rPr lang="en-GB" sz="2000" dirty="0">
                <a:latin typeface="Arial" panose="020B0604020202020204" pitchFamily="34" charset="0"/>
                <a:cs typeface="Arial" panose="020B0604020202020204" pitchFamily="34" charset="0"/>
              </a:rPr>
              <a:t>hat would happen if we took the three hundreds away? Click to reveal this on the representation. Write the number we now have (5,042). </a:t>
            </a:r>
            <a:r>
              <a:rPr lang="en-US" sz="2000" dirty="0">
                <a:latin typeface="Arial" panose="020B0604020202020204" pitchFamily="34" charset="0"/>
                <a:cs typeface="Arial" panose="020B0604020202020204" pitchFamily="34" charset="0"/>
              </a:rPr>
              <a:t>W</a:t>
            </a:r>
            <a:r>
              <a:rPr lang="en-GB" sz="2000" dirty="0">
                <a:latin typeface="Arial" panose="020B0604020202020204" pitchFamily="34" charset="0"/>
                <a:cs typeface="Arial" panose="020B0604020202020204" pitchFamily="34" charset="0"/>
              </a:rPr>
              <a:t>hat does the zero represent?</a:t>
            </a:r>
          </a:p>
          <a:p>
            <a:pPr>
              <a:lnSpc>
                <a:spcPct val="120000"/>
              </a:lnSpc>
              <a:spcBef>
                <a:spcPts val="600"/>
              </a:spcBef>
              <a:spcAft>
                <a:spcPts val="600"/>
              </a:spcAft>
              <a:buClr>
                <a:srgbClr val="585858"/>
              </a:buClr>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S</a:t>
            </a:r>
            <a:r>
              <a:rPr lang="en-GB" sz="2000" dirty="0">
                <a:latin typeface="Arial" panose="020B0604020202020204" pitchFamily="34" charset="0"/>
                <a:cs typeface="Arial" panose="020B0604020202020204" pitchFamily="34" charset="0"/>
              </a:rPr>
              <a:t>how children other representations of 4-digit numbers using place value counters and ask them to subtract all of one digit. Write the number we are left with.</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I</a:t>
            </a:r>
            <a:r>
              <a:rPr lang="en-GB" sz="2000" dirty="0">
                <a:latin typeface="Arial" panose="020B0604020202020204" pitchFamily="34" charset="0"/>
                <a:cs typeface="Arial" panose="020B0604020202020204" pitchFamily="34" charset="0"/>
              </a:rPr>
              <a:t>f I took away six tens and I now have 2,301,what number did I start with?</a:t>
            </a:r>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
        <p:nvSpPr>
          <p:cNvPr id="6" name="TextBox 19">
            <a:extLst>
              <a:ext uri="{FF2B5EF4-FFF2-40B4-BE49-F238E27FC236}">
                <a16:creationId xmlns:a16="http://schemas.microsoft.com/office/drawing/2014/main" id="{F453B3A8-E3C7-4660-9CD2-6A5918A62B3A}"/>
              </a:ext>
            </a:extLst>
          </p:cNvPr>
          <p:cNvSpPr txBox="1"/>
          <p:nvPr/>
        </p:nvSpPr>
        <p:spPr>
          <a:xfrm>
            <a:off x="6081712" y="3194953"/>
            <a:ext cx="548640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US" sz="2000" i="1" dirty="0"/>
              <a:t>T</a:t>
            </a:r>
            <a:r>
              <a:rPr lang="en-GB" sz="2000" i="1" dirty="0"/>
              <a:t>he zero represents no hundreds.</a:t>
            </a:r>
          </a:p>
        </p:txBody>
      </p:sp>
    </p:spTree>
    <p:extLst>
      <p:ext uri="{BB962C8B-B14F-4D97-AF65-F5344CB8AC3E}">
        <p14:creationId xmlns:p14="http://schemas.microsoft.com/office/powerpoint/2010/main" val="174265751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500"/>
                                        <p:tgtEl>
                                          <p:spTgt spid="13"/>
                                        </p:tgtEl>
                                      </p:cBhvr>
                                    </p:animEffect>
                                    <p:set>
                                      <p:cBhvr>
                                        <p:cTn id="15" dur="1" fill="hold">
                                          <p:stCondLst>
                                            <p:cond delay="499"/>
                                          </p:stCondLst>
                                        </p:cTn>
                                        <p:tgtEl>
                                          <p:spTgt spid="13"/>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2CB65BF-E713-46F9-B3E9-7300B5EFAFFD}"/>
              </a:ext>
            </a:extLst>
          </p:cNvPr>
          <p:cNvSpPr>
            <a:spLocks noGrp="1"/>
          </p:cNvSpPr>
          <p:nvPr>
            <p:ph type="title"/>
          </p:nvPr>
        </p:nvSpPr>
        <p:spPr/>
        <p:txBody>
          <a:bodyPr/>
          <a:lstStyle/>
          <a:p>
            <a:r>
              <a:rPr lang="en-US" altLang="en-US" dirty="0"/>
              <a:t>4NPV-2 Place value in four-digit numbers</a:t>
            </a:r>
            <a:endParaRPr lang="en-GB" dirty="0"/>
          </a:p>
        </p:txBody>
      </p:sp>
      <p:sp>
        <p:nvSpPr>
          <p:cNvPr id="4" name="Content Placeholder 2">
            <a:extLst>
              <a:ext uri="{FF2B5EF4-FFF2-40B4-BE49-F238E27FC236}">
                <a16:creationId xmlns:a16="http://schemas.microsoft.com/office/drawing/2014/main" id="{6ADD7F83-7954-4AC5-B20B-1081499BFE07}"/>
              </a:ext>
            </a:extLst>
          </p:cNvPr>
          <p:cNvSpPr txBox="1">
            <a:spLocks/>
          </p:cNvSpPr>
          <p:nvPr/>
        </p:nvSpPr>
        <p:spPr>
          <a:xfrm>
            <a:off x="6096001" y="1567970"/>
            <a:ext cx="4611974" cy="409559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indent="0">
              <a:lnSpc>
                <a:spcPct val="120000"/>
              </a:lnSpc>
              <a:spcBef>
                <a:spcPts val="600"/>
              </a:spcBef>
              <a:spcAft>
                <a:spcPts val="600"/>
              </a:spcAft>
              <a:buClr>
                <a:srgbClr val="585858"/>
              </a:buClr>
            </a:pPr>
            <a:endParaRPr lang="en-GB" sz="2000" dirty="0"/>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Play ‘zap the digit’. Zap the 4 and write the equation.</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Repeat  with other digits. </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Repeat with other numbers.</a:t>
            </a:r>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
        <p:nvSpPr>
          <p:cNvPr id="5" name="TextBox 4">
            <a:extLst>
              <a:ext uri="{FF2B5EF4-FFF2-40B4-BE49-F238E27FC236}">
                <a16:creationId xmlns:a16="http://schemas.microsoft.com/office/drawing/2014/main" id="{A55A9FC7-3347-4D65-BF2F-EE9278D82671}"/>
              </a:ext>
            </a:extLst>
          </p:cNvPr>
          <p:cNvSpPr txBox="1"/>
          <p:nvPr/>
        </p:nvSpPr>
        <p:spPr>
          <a:xfrm>
            <a:off x="1484026" y="2248525"/>
            <a:ext cx="4032354" cy="523220"/>
          </a:xfrm>
          <a:prstGeom prst="rect">
            <a:avLst/>
          </a:prstGeom>
          <a:noFill/>
        </p:spPr>
        <p:txBody>
          <a:bodyPr wrap="square" rtlCol="0">
            <a:spAutoFit/>
          </a:bodyPr>
          <a:lstStyle/>
          <a:p>
            <a:pPr algn="ctr">
              <a:buNone/>
            </a:pPr>
            <a:r>
              <a:rPr lang="en-US" dirty="0"/>
              <a:t>5,241</a:t>
            </a:r>
            <a:endParaRPr lang="en-GB" dirty="0"/>
          </a:p>
        </p:txBody>
      </p:sp>
      <p:sp>
        <p:nvSpPr>
          <p:cNvPr id="8" name="TextBox 7">
            <a:extLst>
              <a:ext uri="{FF2B5EF4-FFF2-40B4-BE49-F238E27FC236}">
                <a16:creationId xmlns:a16="http://schemas.microsoft.com/office/drawing/2014/main" id="{62B076F8-2DFC-48D0-B64E-62C748F8F13E}"/>
              </a:ext>
            </a:extLst>
          </p:cNvPr>
          <p:cNvSpPr txBox="1"/>
          <p:nvPr/>
        </p:nvSpPr>
        <p:spPr bwMode="auto">
          <a:xfrm>
            <a:off x="2256862" y="3168557"/>
            <a:ext cx="23968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j-lt"/>
                <a:ea typeface="Myriad Pro Semibold" charset="0"/>
                <a:cs typeface="Myriad Pro Semibold" charset="0"/>
              </a:rPr>
              <a:t>5,241 – 40 = 5,201 </a:t>
            </a:r>
          </a:p>
        </p:txBody>
      </p:sp>
    </p:spTree>
    <p:extLst>
      <p:ext uri="{BB962C8B-B14F-4D97-AF65-F5344CB8AC3E}">
        <p14:creationId xmlns:p14="http://schemas.microsoft.com/office/powerpoint/2010/main" val="15214094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066646B-318B-4E81-96E9-D6D010E8B0C0}"/>
              </a:ext>
            </a:extLst>
          </p:cNvPr>
          <p:cNvSpPr>
            <a:spLocks noGrp="1"/>
          </p:cNvSpPr>
          <p:nvPr>
            <p:ph type="title"/>
          </p:nvPr>
        </p:nvSpPr>
        <p:spPr/>
        <p:txBody>
          <a:bodyPr/>
          <a:lstStyle/>
          <a:p>
            <a:r>
              <a:rPr lang="en-US" altLang="en-US" dirty="0"/>
              <a:t>4NPV-2 Place value in four-digit numbers</a:t>
            </a:r>
            <a:endParaRPr lang="en-GB" dirty="0"/>
          </a:p>
        </p:txBody>
      </p:sp>
      <p:pic>
        <p:nvPicPr>
          <p:cNvPr id="46" name="Picture 45" descr="A close up of a logo&#10;&#10;Description automatically generated">
            <a:extLst>
              <a:ext uri="{FF2B5EF4-FFF2-40B4-BE49-F238E27FC236}">
                <a16:creationId xmlns:a16="http://schemas.microsoft.com/office/drawing/2014/main" id="{8CCBCCF2-F2B5-4628-B420-B97AD7954C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33455" y="4302562"/>
            <a:ext cx="1830346" cy="1442517"/>
          </a:xfrm>
          <a:prstGeom prst="rect">
            <a:avLst/>
          </a:prstGeom>
        </p:spPr>
      </p:pic>
      <p:pic>
        <p:nvPicPr>
          <p:cNvPr id="47" name="Picture 46" descr="A picture containing clock, drawing&#10;&#10;Description automatically generated">
            <a:extLst>
              <a:ext uri="{FF2B5EF4-FFF2-40B4-BE49-F238E27FC236}">
                <a16:creationId xmlns:a16="http://schemas.microsoft.com/office/drawing/2014/main" id="{429D057C-C459-46CF-9560-7B146BFAD71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33455" y="4693198"/>
            <a:ext cx="343958" cy="1463577"/>
          </a:xfrm>
          <a:prstGeom prst="rect">
            <a:avLst/>
          </a:prstGeom>
        </p:spPr>
      </p:pic>
      <p:grpSp>
        <p:nvGrpSpPr>
          <p:cNvPr id="49" name="Group 48">
            <a:extLst>
              <a:ext uri="{FF2B5EF4-FFF2-40B4-BE49-F238E27FC236}">
                <a16:creationId xmlns:a16="http://schemas.microsoft.com/office/drawing/2014/main" id="{FDBCCA1B-17CD-442E-9EDA-F0A6C81A6AC6}"/>
              </a:ext>
            </a:extLst>
          </p:cNvPr>
          <p:cNvGrpSpPr/>
          <p:nvPr/>
        </p:nvGrpSpPr>
        <p:grpSpPr>
          <a:xfrm>
            <a:off x="2701171" y="2196044"/>
            <a:ext cx="1097500" cy="801043"/>
            <a:chOff x="4414075" y="1179394"/>
            <a:chExt cx="1463334" cy="1068059"/>
          </a:xfrm>
        </p:grpSpPr>
        <p:sp>
          <p:nvSpPr>
            <p:cNvPr id="50" name="Oval 49">
              <a:extLst>
                <a:ext uri="{FF2B5EF4-FFF2-40B4-BE49-F238E27FC236}">
                  <a16:creationId xmlns:a16="http://schemas.microsoft.com/office/drawing/2014/main" id="{EDD548A1-D501-4F7F-9D31-04D246EC5295}"/>
                </a:ext>
              </a:extLst>
            </p:cNvPr>
            <p:cNvSpPr/>
            <p:nvPr/>
          </p:nvSpPr>
          <p:spPr>
            <a:xfrm>
              <a:off x="4614720" y="1179394"/>
              <a:ext cx="1068062" cy="1068059"/>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sp>
          <p:nvSpPr>
            <p:cNvPr id="51" name="TextBox 50">
              <a:extLst>
                <a:ext uri="{FF2B5EF4-FFF2-40B4-BE49-F238E27FC236}">
                  <a16:creationId xmlns:a16="http://schemas.microsoft.com/office/drawing/2014/main" id="{CB2BF2DC-E818-46C2-8D1A-FD62B725911E}"/>
                </a:ext>
              </a:extLst>
            </p:cNvPr>
            <p:cNvSpPr txBox="1"/>
            <p:nvPr/>
          </p:nvSpPr>
          <p:spPr>
            <a:xfrm>
              <a:off x="4414075" y="1417365"/>
              <a:ext cx="1463334" cy="533481"/>
            </a:xfrm>
            <a:prstGeom prst="rect">
              <a:avLst/>
            </a:prstGeom>
            <a:noFill/>
          </p:spPr>
          <p:txBody>
            <a:bodyPr wrap="square" rtlCol="0">
              <a:spAutoFit/>
            </a:bodyPr>
            <a:lstStyle/>
            <a:p>
              <a:pPr algn="ctr">
                <a:buNone/>
              </a:pPr>
              <a:r>
                <a:rPr lang="en-GB" sz="2000" dirty="0"/>
                <a:t>5,342</a:t>
              </a:r>
            </a:p>
          </p:txBody>
        </p:sp>
      </p:grpSp>
      <p:grpSp>
        <p:nvGrpSpPr>
          <p:cNvPr id="2" name="Group 1">
            <a:extLst>
              <a:ext uri="{FF2B5EF4-FFF2-40B4-BE49-F238E27FC236}">
                <a16:creationId xmlns:a16="http://schemas.microsoft.com/office/drawing/2014/main" id="{80111236-F674-4B2B-9FFD-774C4DBF11AF}"/>
              </a:ext>
            </a:extLst>
          </p:cNvPr>
          <p:cNvGrpSpPr/>
          <p:nvPr/>
        </p:nvGrpSpPr>
        <p:grpSpPr>
          <a:xfrm>
            <a:off x="1401493" y="2879777"/>
            <a:ext cx="1567472" cy="1193922"/>
            <a:chOff x="1401493" y="2529527"/>
            <a:chExt cx="1567472" cy="1193922"/>
          </a:xfrm>
        </p:grpSpPr>
        <p:grpSp>
          <p:nvGrpSpPr>
            <p:cNvPr id="53" name="Group 52">
              <a:extLst>
                <a:ext uri="{FF2B5EF4-FFF2-40B4-BE49-F238E27FC236}">
                  <a16:creationId xmlns:a16="http://schemas.microsoft.com/office/drawing/2014/main" id="{1C4ECA7B-8824-4296-99A7-60F283EF3C0A}"/>
                </a:ext>
              </a:extLst>
            </p:cNvPr>
            <p:cNvGrpSpPr/>
            <p:nvPr/>
          </p:nvGrpSpPr>
          <p:grpSpPr>
            <a:xfrm>
              <a:off x="1401493" y="2903765"/>
              <a:ext cx="1096260" cy="819684"/>
              <a:chOff x="3739450" y="2331120"/>
              <a:chExt cx="1461680" cy="1092912"/>
            </a:xfrm>
          </p:grpSpPr>
          <p:sp>
            <p:nvSpPr>
              <p:cNvPr id="58" name="Oval 57">
                <a:extLst>
                  <a:ext uri="{FF2B5EF4-FFF2-40B4-BE49-F238E27FC236}">
                    <a16:creationId xmlns:a16="http://schemas.microsoft.com/office/drawing/2014/main" id="{D49B723F-AEA4-4E1E-AA1D-0C08D90EA780}"/>
                  </a:ext>
                </a:extLst>
              </p:cNvPr>
              <p:cNvSpPr/>
              <p:nvPr/>
            </p:nvSpPr>
            <p:spPr>
              <a:xfrm>
                <a:off x="3913589" y="2331120"/>
                <a:ext cx="1092914" cy="1092912"/>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sp>
            <p:nvSpPr>
              <p:cNvPr id="59" name="TextBox 58">
                <a:extLst>
                  <a:ext uri="{FF2B5EF4-FFF2-40B4-BE49-F238E27FC236}">
                    <a16:creationId xmlns:a16="http://schemas.microsoft.com/office/drawing/2014/main" id="{E916F7C8-27D7-4988-AFB3-A058B06EAAA4}"/>
                  </a:ext>
                </a:extLst>
              </p:cNvPr>
              <p:cNvSpPr txBox="1"/>
              <p:nvPr/>
            </p:nvSpPr>
            <p:spPr>
              <a:xfrm>
                <a:off x="3739450" y="2577061"/>
                <a:ext cx="1461680" cy="533480"/>
              </a:xfrm>
              <a:prstGeom prst="rect">
                <a:avLst/>
              </a:prstGeom>
              <a:noFill/>
            </p:spPr>
            <p:txBody>
              <a:bodyPr wrap="square" rtlCol="0">
                <a:spAutoFit/>
              </a:bodyPr>
              <a:lstStyle/>
              <a:p>
                <a:pPr algn="ctr">
                  <a:buNone/>
                </a:pPr>
                <a:r>
                  <a:rPr lang="en-GB" sz="2000" dirty="0"/>
                  <a:t>4,000</a:t>
                </a:r>
              </a:p>
            </p:txBody>
          </p:sp>
        </p:grpSp>
        <p:cxnSp>
          <p:nvCxnSpPr>
            <p:cNvPr id="55" name="Straight Connector 54">
              <a:extLst>
                <a:ext uri="{FF2B5EF4-FFF2-40B4-BE49-F238E27FC236}">
                  <a16:creationId xmlns:a16="http://schemas.microsoft.com/office/drawing/2014/main" id="{AA5572B0-36EE-4BCA-A4B6-D68ACE73E053}"/>
                </a:ext>
              </a:extLst>
            </p:cNvPr>
            <p:cNvCxnSpPr>
              <a:cxnSpLocks/>
              <a:stCxn id="50" idx="3"/>
              <a:endCxn id="58" idx="0"/>
            </p:cNvCxnSpPr>
            <p:nvPr/>
          </p:nvCxnSpPr>
          <p:spPr>
            <a:xfrm flipH="1">
              <a:off x="1941940" y="2529527"/>
              <a:ext cx="1027025" cy="37423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 name="Group 3">
            <a:extLst>
              <a:ext uri="{FF2B5EF4-FFF2-40B4-BE49-F238E27FC236}">
                <a16:creationId xmlns:a16="http://schemas.microsoft.com/office/drawing/2014/main" id="{E6CE80C6-5590-433B-8770-EEFDADE4DB59}"/>
              </a:ext>
            </a:extLst>
          </p:cNvPr>
          <p:cNvGrpSpPr/>
          <p:nvPr/>
        </p:nvGrpSpPr>
        <p:grpSpPr>
          <a:xfrm>
            <a:off x="3535391" y="2879777"/>
            <a:ext cx="1434288" cy="1207786"/>
            <a:chOff x="3535391" y="2529527"/>
            <a:chExt cx="1434288" cy="1207786"/>
          </a:xfrm>
        </p:grpSpPr>
        <p:grpSp>
          <p:nvGrpSpPr>
            <p:cNvPr id="72" name="Group 71">
              <a:extLst>
                <a:ext uri="{FF2B5EF4-FFF2-40B4-BE49-F238E27FC236}">
                  <a16:creationId xmlns:a16="http://schemas.microsoft.com/office/drawing/2014/main" id="{2587C437-738B-44A5-B401-1C1B2722DC50}"/>
                </a:ext>
              </a:extLst>
            </p:cNvPr>
            <p:cNvGrpSpPr/>
            <p:nvPr/>
          </p:nvGrpSpPr>
          <p:grpSpPr>
            <a:xfrm>
              <a:off x="4145477" y="2917627"/>
              <a:ext cx="824202" cy="819686"/>
              <a:chOff x="6155668" y="2349603"/>
              <a:chExt cx="1098936" cy="1092915"/>
            </a:xfrm>
          </p:grpSpPr>
          <p:sp>
            <p:nvSpPr>
              <p:cNvPr id="74" name="Oval 73">
                <a:extLst>
                  <a:ext uri="{FF2B5EF4-FFF2-40B4-BE49-F238E27FC236}">
                    <a16:creationId xmlns:a16="http://schemas.microsoft.com/office/drawing/2014/main" id="{C6F051C9-CB45-4BB0-A5EA-352E83283531}"/>
                  </a:ext>
                </a:extLst>
              </p:cNvPr>
              <p:cNvSpPr/>
              <p:nvPr/>
            </p:nvSpPr>
            <p:spPr>
              <a:xfrm>
                <a:off x="6161689" y="2349603"/>
                <a:ext cx="1092915" cy="1092915"/>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sp>
            <p:nvSpPr>
              <p:cNvPr id="75" name="TextBox 74">
                <a:extLst>
                  <a:ext uri="{FF2B5EF4-FFF2-40B4-BE49-F238E27FC236}">
                    <a16:creationId xmlns:a16="http://schemas.microsoft.com/office/drawing/2014/main" id="{339DD0C5-937F-47A7-AAC7-39920968554C}"/>
                  </a:ext>
                </a:extLst>
              </p:cNvPr>
              <p:cNvSpPr txBox="1"/>
              <p:nvPr/>
            </p:nvSpPr>
            <p:spPr>
              <a:xfrm>
                <a:off x="6155668" y="2592789"/>
                <a:ext cx="1098935" cy="533480"/>
              </a:xfrm>
              <a:prstGeom prst="rect">
                <a:avLst/>
              </a:prstGeom>
              <a:noFill/>
            </p:spPr>
            <p:txBody>
              <a:bodyPr wrap="square" rtlCol="0">
                <a:spAutoFit/>
              </a:bodyPr>
              <a:lstStyle/>
              <a:p>
                <a:pPr algn="ctr">
                  <a:buNone/>
                </a:pPr>
                <a:r>
                  <a:rPr lang="en-GB" sz="2000" dirty="0"/>
                  <a:t>1,342</a:t>
                </a:r>
              </a:p>
            </p:txBody>
          </p:sp>
        </p:grpSp>
        <p:cxnSp>
          <p:nvCxnSpPr>
            <p:cNvPr id="73" name="Straight Connector 72">
              <a:extLst>
                <a:ext uri="{FF2B5EF4-FFF2-40B4-BE49-F238E27FC236}">
                  <a16:creationId xmlns:a16="http://schemas.microsoft.com/office/drawing/2014/main" id="{27427E5D-3A04-483C-8C0A-BD2BBB983AE9}"/>
                </a:ext>
              </a:extLst>
            </p:cNvPr>
            <p:cNvCxnSpPr>
              <a:cxnSpLocks/>
              <a:stCxn id="50" idx="5"/>
              <a:endCxn id="74" idx="0"/>
            </p:cNvCxnSpPr>
            <p:nvPr/>
          </p:nvCxnSpPr>
          <p:spPr>
            <a:xfrm>
              <a:off x="3535391" y="2529527"/>
              <a:ext cx="1024445" cy="3881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8" name="TextBox 17">
            <a:extLst>
              <a:ext uri="{FF2B5EF4-FFF2-40B4-BE49-F238E27FC236}">
                <a16:creationId xmlns:a16="http://schemas.microsoft.com/office/drawing/2014/main" id="{3F6A7658-AA5A-49F0-ADA7-3C02EEBC7497}"/>
              </a:ext>
            </a:extLst>
          </p:cNvPr>
          <p:cNvSpPr txBox="1"/>
          <p:nvPr/>
        </p:nvSpPr>
        <p:spPr bwMode="auto">
          <a:xfrm>
            <a:off x="2393839" y="1474952"/>
            <a:ext cx="26821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j-lt"/>
                <a:ea typeface="Myriad Pro Semibold" charset="0"/>
                <a:cs typeface="Myriad Pro Semibold" charset="0"/>
              </a:rPr>
              <a:t>5,342 – 4,000 = 1,342</a:t>
            </a:r>
          </a:p>
        </p:txBody>
      </p:sp>
      <p:sp>
        <p:nvSpPr>
          <p:cNvPr id="19" name="Rectangle 18">
            <a:extLst>
              <a:ext uri="{FF2B5EF4-FFF2-40B4-BE49-F238E27FC236}">
                <a16:creationId xmlns:a16="http://schemas.microsoft.com/office/drawing/2014/main" id="{1E14D74D-3802-42D7-9128-0CBB3C68C62A}"/>
              </a:ext>
            </a:extLst>
          </p:cNvPr>
          <p:cNvSpPr/>
          <p:nvPr/>
        </p:nvSpPr>
        <p:spPr bwMode="auto">
          <a:xfrm>
            <a:off x="4058245" y="1474952"/>
            <a:ext cx="1174752" cy="523717"/>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mj-lt"/>
            </a:endParaRPr>
          </a:p>
        </p:txBody>
      </p:sp>
      <p:sp>
        <p:nvSpPr>
          <p:cNvPr id="5" name="Content Placeholder 2">
            <a:extLst>
              <a:ext uri="{FF2B5EF4-FFF2-40B4-BE49-F238E27FC236}">
                <a16:creationId xmlns:a16="http://schemas.microsoft.com/office/drawing/2014/main" id="{F3D2D7B0-1783-4E30-AEC6-D3678860AE44}"/>
              </a:ext>
            </a:extLst>
          </p:cNvPr>
          <p:cNvSpPr txBox="1">
            <a:spLocks/>
          </p:cNvSpPr>
          <p:nvPr/>
        </p:nvSpPr>
        <p:spPr>
          <a:xfrm>
            <a:off x="6096000" y="1567970"/>
            <a:ext cx="5406189" cy="409559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Are we taking away all the thousands? </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What number is left? Why is there not a zero in this number?</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Repeat this activity using other 4-digit numbers.</a:t>
            </a:r>
            <a:endParaRPr lang="en-GB" sz="2000" dirty="0">
              <a:latin typeface="Arial" panose="020B0604020202020204" pitchFamily="34" charset="0"/>
              <a:cs typeface="Arial" panose="020B0604020202020204" pitchFamily="34" charset="0"/>
            </a:endParaRPr>
          </a:p>
          <a:p>
            <a:pPr marL="0" indent="0">
              <a:lnSpc>
                <a:spcPct val="120000"/>
              </a:lnSpc>
              <a:spcBef>
                <a:spcPts val="600"/>
              </a:spcBef>
              <a:spcAft>
                <a:spcPts val="600"/>
              </a:spcAft>
              <a:buNone/>
            </a:pPr>
            <a:endParaRPr lang="en-GB" sz="2000" kern="0" dirty="0">
              <a:solidFill>
                <a:schemeClr val="tx1"/>
              </a:solidFill>
            </a:endParaRPr>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custDataLst>
      <p:tags r:id="rId1"/>
    </p:custDataLst>
    <p:extLst>
      <p:ext uri="{BB962C8B-B14F-4D97-AF65-F5344CB8AC3E}">
        <p14:creationId xmlns:p14="http://schemas.microsoft.com/office/powerpoint/2010/main" val="15204181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42" presetClass="path" presetSubtype="0" accel="50000" decel="50000" fill="hold" nodeType="withEffect">
                                  <p:stCondLst>
                                    <p:cond delay="0"/>
                                  </p:stCondLst>
                                  <p:childTnLst>
                                    <p:animMotion origin="layout" path="M 1.25E-6 -2.22222E-6 L -0.05938 -0.05741 " pathEditMode="relative" rAng="0" ptsTypes="AA">
                                      <p:cBhvr>
                                        <p:cTn id="8" dur="2000" fill="hold"/>
                                        <p:tgtEl>
                                          <p:spTgt spid="47"/>
                                        </p:tgtEl>
                                        <p:attrNameLst>
                                          <p:attrName>ppt_x</p:attrName>
                                          <p:attrName>ppt_y</p:attrName>
                                        </p:attrNameLst>
                                      </p:cBhvr>
                                      <p:rCtr x="-2969" y="-2870"/>
                                    </p:animMotion>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42" presetClass="path" presetSubtype="0" accel="50000" decel="50000" fill="hold" nodeType="withEffect">
                                  <p:stCondLst>
                                    <p:cond delay="0"/>
                                  </p:stCondLst>
                                  <p:childTnLst>
                                    <p:animMotion origin="layout" path="M 3.75E-6 2.59259E-6 L 0.11276 2.59259E-6 " pathEditMode="relative" rAng="0" ptsTypes="AA">
                                      <p:cBhvr>
                                        <p:cTn id="14" dur="2000" fill="hold"/>
                                        <p:tgtEl>
                                          <p:spTgt spid="46"/>
                                        </p:tgtEl>
                                        <p:attrNameLst>
                                          <p:attrName>ppt_x</p:attrName>
                                          <p:attrName>ppt_y</p:attrName>
                                        </p:attrNameLst>
                                      </p:cBhvr>
                                      <p:rCtr x="5638" y="0"/>
                                    </p:animMotion>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4BF2F8E-F201-4FB6-BF5C-124C8BCE2F59}"/>
              </a:ext>
            </a:extLst>
          </p:cNvPr>
          <p:cNvSpPr>
            <a:spLocks noGrp="1"/>
          </p:cNvSpPr>
          <p:nvPr>
            <p:ph type="title"/>
          </p:nvPr>
        </p:nvSpPr>
        <p:spPr/>
        <p:txBody>
          <a:bodyPr/>
          <a:lstStyle/>
          <a:p>
            <a:r>
              <a:rPr lang="en-US" altLang="en-US" dirty="0"/>
              <a:t>4NPV-2 Place value in four-digit numbers</a:t>
            </a:r>
            <a:endParaRPr lang="en-GB" dirty="0"/>
          </a:p>
        </p:txBody>
      </p:sp>
      <p:pic>
        <p:nvPicPr>
          <p:cNvPr id="4" name="Picture 3">
            <a:extLst>
              <a:ext uri="{FF2B5EF4-FFF2-40B4-BE49-F238E27FC236}">
                <a16:creationId xmlns:a16="http://schemas.microsoft.com/office/drawing/2014/main" id="{249211BA-18F1-4A47-A518-4095EA602C64}"/>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39841" y="2178604"/>
            <a:ext cx="1966767" cy="3543886"/>
          </a:xfrm>
          <a:prstGeom prst="rect">
            <a:avLst/>
          </a:prstGeom>
        </p:spPr>
      </p:pic>
      <p:sp>
        <p:nvSpPr>
          <p:cNvPr id="6" name="TextBox 5">
            <a:extLst>
              <a:ext uri="{FF2B5EF4-FFF2-40B4-BE49-F238E27FC236}">
                <a16:creationId xmlns:a16="http://schemas.microsoft.com/office/drawing/2014/main" id="{3B192052-9771-4D73-A038-2467C2738EB5}"/>
              </a:ext>
            </a:extLst>
          </p:cNvPr>
          <p:cNvSpPr txBox="1"/>
          <p:nvPr/>
        </p:nvSpPr>
        <p:spPr bwMode="auto">
          <a:xfrm>
            <a:off x="1423616" y="1434244"/>
            <a:ext cx="8771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2,048</a:t>
            </a:r>
          </a:p>
        </p:txBody>
      </p:sp>
      <p:sp>
        <p:nvSpPr>
          <p:cNvPr id="7" name="TextBox 6">
            <a:extLst>
              <a:ext uri="{FF2B5EF4-FFF2-40B4-BE49-F238E27FC236}">
                <a16:creationId xmlns:a16="http://schemas.microsoft.com/office/drawing/2014/main" id="{13E59840-ABCE-45E5-95D1-3644EF1A1E57}"/>
              </a:ext>
            </a:extLst>
          </p:cNvPr>
          <p:cNvSpPr txBox="1"/>
          <p:nvPr/>
        </p:nvSpPr>
        <p:spPr bwMode="auto">
          <a:xfrm>
            <a:off x="4350636" y="1434244"/>
            <a:ext cx="8771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2,408</a:t>
            </a:r>
          </a:p>
        </p:txBody>
      </p:sp>
      <p:pic>
        <p:nvPicPr>
          <p:cNvPr id="8" name="Picture 7">
            <a:extLst>
              <a:ext uri="{FF2B5EF4-FFF2-40B4-BE49-F238E27FC236}">
                <a16:creationId xmlns:a16="http://schemas.microsoft.com/office/drawing/2014/main" id="{67861A04-67F5-4D24-B582-6725A0034AF5}"/>
              </a:ext>
            </a:extLst>
          </p:cNvPr>
          <p:cNvPicPr>
            <a:picLocks noChangeAspect="1"/>
          </p:cNvPicPr>
          <p:nvPr/>
        </p:nvPicPr>
        <p:blipFill rotWithShape="1">
          <a:blip r:embed="rId4">
            <a:extLst>
              <a:ext uri="{28A0092B-C50C-407E-A947-70E740481C1C}">
                <a14:useLocalDpi xmlns:a14="http://schemas.microsoft.com/office/drawing/2010/main" val="0"/>
              </a:ext>
            </a:extLst>
          </a:blip>
          <a:srcRect r="-7411"/>
          <a:stretch/>
        </p:blipFill>
        <p:spPr>
          <a:xfrm>
            <a:off x="3630507" y="2178604"/>
            <a:ext cx="2235200" cy="3543886"/>
          </a:xfrm>
          <a:prstGeom prst="rect">
            <a:avLst/>
          </a:prstGeom>
        </p:spPr>
      </p:pic>
      <p:sp>
        <p:nvSpPr>
          <p:cNvPr id="11" name="TextBox 10">
            <a:extLst>
              <a:ext uri="{FF2B5EF4-FFF2-40B4-BE49-F238E27FC236}">
                <a16:creationId xmlns:a16="http://schemas.microsoft.com/office/drawing/2014/main" id="{C1D73911-7E25-4790-815F-15FDF421BBA0}"/>
              </a:ext>
            </a:extLst>
          </p:cNvPr>
          <p:cNvSpPr txBox="1"/>
          <p:nvPr/>
        </p:nvSpPr>
        <p:spPr bwMode="auto">
          <a:xfrm>
            <a:off x="3142004" y="1434243"/>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&lt;</a:t>
            </a:r>
          </a:p>
        </p:txBody>
      </p:sp>
      <p:sp>
        <p:nvSpPr>
          <p:cNvPr id="2" name="Content Placeholder 2">
            <a:extLst>
              <a:ext uri="{FF2B5EF4-FFF2-40B4-BE49-F238E27FC236}">
                <a16:creationId xmlns:a16="http://schemas.microsoft.com/office/drawing/2014/main" id="{55DFE035-34C2-4CFD-9D90-07DE34306AC0}"/>
              </a:ext>
            </a:extLst>
          </p:cNvPr>
          <p:cNvSpPr txBox="1">
            <a:spLocks/>
          </p:cNvSpPr>
          <p:nvPr/>
        </p:nvSpPr>
        <p:spPr>
          <a:xfrm>
            <a:off x="6192012" y="1567970"/>
            <a:ext cx="5390389" cy="409559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342900" lvl="0" indent="-342900">
              <a:lnSpc>
                <a:spcPct val="107000"/>
              </a:lnSpc>
              <a:spcAft>
                <a:spcPts val="800"/>
              </a:spcAft>
              <a:buFont typeface="Arial" panose="020B0604020202020204" pitchFamily="34" charset="0"/>
              <a:buChar char="•"/>
              <a:tabLst>
                <a:tab pos="457200" algn="l"/>
              </a:tabLst>
            </a:pPr>
            <a:r>
              <a:rPr lang="en-GB" sz="2000" dirty="0">
                <a:effectLst/>
                <a:latin typeface="Arial" panose="020B0604020202020204" pitchFamily="34" charset="0"/>
                <a:ea typeface="Calibri" panose="020F0502020204030204" pitchFamily="34" charset="0"/>
                <a:cs typeface="Arial" panose="020B0604020202020204" pitchFamily="34" charset="0"/>
              </a:rPr>
              <a:t>What is the same about the two numbers represented? What is different?</a:t>
            </a:r>
          </a:p>
          <a:p>
            <a:pPr marL="342900" lvl="0" indent="-342900">
              <a:lnSpc>
                <a:spcPct val="107000"/>
              </a:lnSpc>
              <a:spcAft>
                <a:spcPts val="800"/>
              </a:spcAft>
              <a:buFont typeface="Arial" panose="020B0604020202020204" pitchFamily="34" charset="0"/>
              <a:buChar char="•"/>
              <a:tabLst>
                <a:tab pos="457200" algn="l"/>
              </a:tabLst>
            </a:pPr>
            <a:r>
              <a:rPr lang="en-US" sz="2000" dirty="0">
                <a:effectLst/>
                <a:latin typeface="Arial" panose="020B0604020202020204" pitchFamily="34" charset="0"/>
                <a:ea typeface="Calibri" panose="020F0502020204030204" pitchFamily="34" charset="0"/>
                <a:cs typeface="Arial" panose="020B0604020202020204" pitchFamily="34" charset="0"/>
              </a:rPr>
              <a:t>Which </a:t>
            </a:r>
            <a:r>
              <a:rPr lang="en-GB" sz="2000" dirty="0">
                <a:effectLst/>
                <a:latin typeface="Arial" panose="020B0604020202020204" pitchFamily="34" charset="0"/>
                <a:ea typeface="Calibri" panose="020F0502020204030204" pitchFamily="34" charset="0"/>
                <a:cs typeface="Arial" panose="020B0604020202020204" pitchFamily="34" charset="0"/>
              </a:rPr>
              <a:t>number is greater? To find out, compare each digit in turn starting with the highest value digit, the thousands. Then move to the hundreds, the first has zero hundreds and the second has 4 hundreds, so the second number has the highest value. Can you explain why?</a:t>
            </a:r>
          </a:p>
          <a:p>
            <a:pPr marL="342900" lvl="0" indent="-342900">
              <a:lnSpc>
                <a:spcPct val="107000"/>
              </a:lnSpc>
              <a:spcAft>
                <a:spcPts val="800"/>
              </a:spcAft>
              <a:buFont typeface="Arial" panose="020B0604020202020204" pitchFamily="34" charset="0"/>
              <a:buChar char="•"/>
              <a:tabLst>
                <a:tab pos="457200" algn="l"/>
              </a:tabLst>
            </a:pPr>
            <a:r>
              <a:rPr lang="en-US" sz="2000" dirty="0">
                <a:effectLst/>
                <a:latin typeface="Arial" panose="020B0604020202020204" pitchFamily="34" charset="0"/>
                <a:ea typeface="Calibri" panose="020F0502020204030204" pitchFamily="34" charset="0"/>
                <a:cs typeface="Arial" panose="020B0604020202020204" pitchFamily="34" charset="0"/>
              </a:rPr>
              <a:t>Repeat </a:t>
            </a:r>
            <a:r>
              <a:rPr lang="en-GB" sz="2000" dirty="0">
                <a:effectLst/>
                <a:latin typeface="Arial" panose="020B0604020202020204" pitchFamily="34" charset="0"/>
                <a:ea typeface="Calibri" panose="020F0502020204030204" pitchFamily="34" charset="0"/>
                <a:cs typeface="Arial" panose="020B0604020202020204" pitchFamily="34" charset="0"/>
              </a:rPr>
              <a:t>with other pairs of 4-digit numbers. </a:t>
            </a:r>
          </a:p>
          <a:p>
            <a:pPr marL="0" indent="0">
              <a:lnSpc>
                <a:spcPct val="120000"/>
              </a:lnSpc>
              <a:spcBef>
                <a:spcPts val="600"/>
              </a:spcBef>
              <a:spcAft>
                <a:spcPts val="600"/>
              </a:spcAft>
              <a:buClr>
                <a:srgbClr val="585858"/>
              </a:buClr>
              <a:buNone/>
            </a:pPr>
            <a:endParaRPr lang="en-GB" sz="2000" dirty="0"/>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189800718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63" presetClass="path" presetSubtype="0" accel="50000" decel="50000" fill="hold" grpId="0" nodeType="clickEffect">
                                  <p:stCondLst>
                                    <p:cond delay="0"/>
                                  </p:stCondLst>
                                  <p:childTnLst>
                                    <p:animMotion origin="layout" path="M -4.375E-6 -2.59259E-6 L 0.07201 0.00023 " pathEditMode="relative" rAng="0" ptsTypes="AA">
                                      <p:cBhvr>
                                        <p:cTn id="16" dur="2000" fill="hold"/>
                                        <p:tgtEl>
                                          <p:spTgt spid="6"/>
                                        </p:tgtEl>
                                        <p:attrNameLst>
                                          <p:attrName>ppt_x</p:attrName>
                                          <p:attrName>ppt_y</p:attrName>
                                        </p:attrNameLst>
                                      </p:cBhvr>
                                      <p:rCtr x="3594" y="0"/>
                                    </p:animMotion>
                                  </p:childTnLst>
                                </p:cTn>
                              </p:par>
                              <p:par>
                                <p:cTn id="17" presetID="35" presetClass="path" presetSubtype="0" accel="50000" decel="50000" fill="hold" grpId="0" nodeType="withEffect">
                                  <p:stCondLst>
                                    <p:cond delay="0"/>
                                  </p:stCondLst>
                                  <p:childTnLst>
                                    <p:animMotion origin="layout" path="M 1.45833E-6 -2.59259E-6 L -0.07201 0.00162 " pathEditMode="relative" rAng="0" ptsTypes="AA">
                                      <p:cBhvr>
                                        <p:cTn id="18" dur="2000" fill="hold"/>
                                        <p:tgtEl>
                                          <p:spTgt spid="7"/>
                                        </p:tgtEl>
                                        <p:attrNameLst>
                                          <p:attrName>ppt_x</p:attrName>
                                          <p:attrName>ppt_y</p:attrName>
                                        </p:attrNameLst>
                                      </p:cBhvr>
                                      <p:rCtr x="-3607" y="69"/>
                                    </p:animMotion>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p:txBody>
          <a:bodyPr>
            <a:noAutofit/>
          </a:bodyPr>
          <a:lstStyle/>
          <a:p>
            <a:r>
              <a:rPr lang="en-US" altLang="en-US" dirty="0"/>
              <a:t>4NPV-2 Place value in four-digit numbers</a:t>
            </a:r>
            <a:br>
              <a:rPr kumimoji="0" lang="en-GB"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b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r>
              <a:rPr kumimoji="0" lang="en-US" sz="2000" b="1" i="0" u="none" strike="noStrike" kern="1200" cap="none" spc="0" normalizeH="0" baseline="0" noProof="0" dirty="0">
                <a:ln>
                  <a:noFill/>
                </a:ln>
                <a:solidFill>
                  <a:srgbClr val="585858"/>
                </a:solidFill>
                <a:effectLst/>
                <a:uLnTx/>
                <a:uFillTx/>
              </a:rPr>
              <a:t>The Deca Tree</a:t>
            </a: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r>
              <a:rPr kumimoji="0" lang="en-US" sz="2000" i="0" u="none" strike="noStrike" kern="1200" cap="none" spc="0" normalizeH="0" baseline="0" noProof="0" dirty="0">
                <a:ln>
                  <a:noFill/>
                </a:ln>
                <a:solidFill>
                  <a:srgbClr val="585858"/>
                </a:solidFill>
                <a:effectLst/>
                <a:uLnTx/>
                <a:uFillTx/>
                <a:hlinkClick r:id="rId2"/>
              </a:rPr>
              <a:t>https://nrich.maths.org/2006</a:t>
            </a:r>
            <a:endParaRPr kumimoji="0" lang="en-US" sz="2000" b="1" i="0" u="none" strike="noStrike" kern="1200" cap="none" spc="0" normalizeH="0" baseline="0" noProof="0" dirty="0">
              <a:ln>
                <a:noFill/>
              </a:ln>
              <a:solidFill>
                <a:srgbClr val="585858"/>
              </a:solidFill>
              <a:effectLst/>
              <a:uLnTx/>
              <a:uFillTx/>
            </a:endParaRPr>
          </a:p>
        </p:txBody>
      </p:sp>
    </p:spTree>
    <p:extLst>
      <p:ext uri="{BB962C8B-B14F-4D97-AF65-F5344CB8AC3E}">
        <p14:creationId xmlns:p14="http://schemas.microsoft.com/office/powerpoint/2010/main" val="91428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4NPV-2 </a:t>
            </a:r>
            <a:br>
              <a:rPr lang="en-GB" sz="2400" dirty="0"/>
            </a:br>
            <a:r>
              <a:rPr lang="en-GB" sz="2400" i="1" dirty="0"/>
              <a:t>Recognise the place value of each digit in </a:t>
            </a:r>
            <a:r>
              <a:rPr lang="en-GB" sz="2400" dirty="0"/>
              <a:t>four</a:t>
            </a:r>
            <a:r>
              <a:rPr lang="en-GB" sz="2400" i="1" dirty="0"/>
              <a:t>-digit numbers, and compose and decompose </a:t>
            </a:r>
            <a:r>
              <a:rPr lang="en-GB" sz="2400" dirty="0"/>
              <a:t>four</a:t>
            </a:r>
            <a:r>
              <a:rPr lang="en-GB" sz="2400" i="1" dirty="0"/>
              <a:t>-digit numbers using standard and non-standard partitioning.</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92047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4NPV-2. Before planning and teaching the content in 4NPV-2,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4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a:hlinkClick r:id="rId3"/>
            <a:extLst>
              <a:ext uri="{FF2B5EF4-FFF2-40B4-BE49-F238E27FC236}">
                <a16:creationId xmlns:a16="http://schemas.microsoft.com/office/drawing/2014/main" id="{5925C6A2-BAAF-41D4-960A-951366373441}"/>
              </a:ext>
            </a:extLst>
          </p:cNvPr>
          <p:cNvPicPr>
            <a:picLocks noGrp="1" noChangeAspect="1"/>
          </p:cNvPicPr>
          <p:nvPr>
            <p:ph sz="half" idx="1"/>
          </p:nvPr>
        </p:nvPicPr>
        <p:blipFill>
          <a:blip r:embed="rId4"/>
          <a:stretch>
            <a:fillRect/>
          </a:stretch>
        </p:blipFill>
        <p:spPr>
          <a:xfrm>
            <a:off x="949344" y="1180597"/>
            <a:ext cx="3826503" cy="5161999"/>
          </a:xfrm>
          <a:prstGeom prst="rect">
            <a:avLst/>
          </a:prstGeom>
          <a:ln w="12700">
            <a:solidFill>
              <a:schemeClr val="tx1"/>
            </a:solidFill>
          </a:ln>
        </p:spPr>
      </p:pic>
      <p:sp>
        <p:nvSpPr>
          <p:cNvPr id="11" name="Content Placeholder 10">
            <a:extLst>
              <a:ext uri="{FF2B5EF4-FFF2-40B4-BE49-F238E27FC236}">
                <a16:creationId xmlns:a16="http://schemas.microsoft.com/office/drawing/2014/main" id="{318BEF09-7019-48B2-9AD9-C840302375DF}"/>
              </a:ext>
            </a:extLst>
          </p:cNvPr>
          <p:cNvSpPr>
            <a:spLocks noGrp="1"/>
          </p:cNvSpPr>
          <p:nvPr>
            <p:ph sz="half" idx="2"/>
          </p:nvPr>
        </p:nvSpPr>
        <p:spPr/>
        <p:txBody>
          <a:bodyPr/>
          <a:lstStyle/>
          <a:p>
            <a:pPr marL="342900" indent="-342900">
              <a:lnSpc>
                <a:spcPct val="120000"/>
              </a:lnSpc>
              <a:buClr>
                <a:srgbClr val="585858"/>
              </a:buClr>
              <a:buFont typeface="Arial" panose="020B0604020202020204" pitchFamily="34" charset="0"/>
              <a:buChar char="•"/>
            </a:pPr>
            <a:r>
              <a:rPr lang="en-GB" sz="2400" dirty="0"/>
              <a:t>Additional pedagogical subject knowledge support can be found in the Mastery Professional Development </a:t>
            </a:r>
            <a:r>
              <a:rPr lang="en-GB" sz="2400" dirty="0">
                <a:solidFill>
                  <a:schemeClr val="tx1"/>
                </a:solidFill>
              </a:rPr>
              <a:t>Ma</a:t>
            </a:r>
            <a:r>
              <a:rPr lang="en-GB" sz="2400" dirty="0"/>
              <a:t>terials:</a:t>
            </a:r>
          </a:p>
          <a:p>
            <a:pPr marL="342900" indent="-342900">
              <a:lnSpc>
                <a:spcPct val="120000"/>
              </a:lnSpc>
              <a:buClr>
                <a:srgbClr val="585858"/>
              </a:buClr>
              <a:buFont typeface="Arial" panose="020B0604020202020204" pitchFamily="34" charset="0"/>
              <a:buChar char="•"/>
            </a:pPr>
            <a:r>
              <a:rPr lang="en-GB" sz="2400" dirty="0">
                <a:hlinkClick r:id="rId5"/>
              </a:rPr>
              <a:t>1.22</a:t>
            </a:r>
            <a:r>
              <a:rPr lang="en-GB" sz="2400" u="sng" dirty="0"/>
              <a:t> </a:t>
            </a:r>
            <a:r>
              <a:rPr lang="en-GB" sz="2400" dirty="0">
                <a:hlinkClick r:id="rId5"/>
              </a:rPr>
              <a:t>Composition and calculation: 1,000 and four-digit numbers</a:t>
            </a:r>
            <a:endParaRPr lang="en-GB" sz="2400" dirty="0"/>
          </a:p>
          <a:p>
            <a:pPr marL="342900" indent="-342900">
              <a:lnSpc>
                <a:spcPct val="120000"/>
              </a:lnSpc>
              <a:buClr>
                <a:srgbClr val="585858"/>
              </a:buClr>
              <a:buFont typeface="Arial" panose="020B0604020202020204" pitchFamily="34" charset="0"/>
              <a:buChar char="•"/>
            </a:pPr>
            <a:r>
              <a:rPr lang="en-GB" sz="2400" dirty="0"/>
              <a:t>Several of the activity slides have been taken from these materials.</a:t>
            </a:r>
          </a:p>
          <a:p>
            <a:pPr marL="257175" indent="-257175">
              <a:lnSpc>
                <a:spcPct val="120000"/>
              </a:lnSpc>
              <a:buFont typeface="Arial" panose="020B0604020202020204" pitchFamily="34" charset="0"/>
              <a:buChar char="•"/>
            </a:pPr>
            <a:endParaRPr lang="en-GB" sz="1200" dirty="0">
              <a:solidFill>
                <a:srgbClr val="FF0000"/>
              </a:solidFill>
            </a:endParaRPr>
          </a:p>
        </p:txBody>
      </p:sp>
      <p:sp>
        <p:nvSpPr>
          <p:cNvPr id="5" name="Title 1">
            <a:extLst>
              <a:ext uri="{FF2B5EF4-FFF2-40B4-BE49-F238E27FC236}">
                <a16:creationId xmlns:a16="http://schemas.microsoft.com/office/drawing/2014/main" id="{DEFEC091-CFB1-4B3E-9A93-3CEE3D8156AB}"/>
              </a:ext>
            </a:extLst>
          </p:cNvPr>
          <p:cNvSpPr>
            <a:spLocks noGrp="1"/>
          </p:cNvSpPr>
          <p:nvPr>
            <p:ph type="title"/>
          </p:nvPr>
        </p:nvSpPr>
        <p:spPr>
          <a:xfrm>
            <a:off x="908575" y="265845"/>
            <a:ext cx="10425325" cy="736588"/>
          </a:xfrm>
        </p:spPr>
        <p:txBody>
          <a:bodyPr/>
          <a:lstStyle/>
          <a:p>
            <a:r>
              <a:rPr lang="en-GB" sz="2400"/>
              <a:t>4NPV-2: </a:t>
            </a:r>
            <a:r>
              <a:rPr lang="en-GB" sz="2400" dirty="0"/>
              <a:t>Linked mastery PD materials</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pPr>
              <a:buClrTx/>
              <a:buFontTx/>
              <a:buNone/>
            </a:pPr>
            <a:r>
              <a:rPr lang="en-US" altLang="en-US" dirty="0"/>
              <a:t>Place value in four-digit numbers</a:t>
            </a:r>
            <a:endParaRPr lang="en-GB" kern="0" dirty="0"/>
          </a:p>
          <a:p>
            <a:endParaRPr lang="en-GB" dirty="0"/>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400490" y="477173"/>
            <a:ext cx="1191720" cy="192946"/>
          </a:xfrm>
        </p:spPr>
        <p:txBody>
          <a:bodyPr/>
          <a:lstStyle/>
          <a:p>
            <a:r>
              <a:rPr lang="en-GB" dirty="0"/>
              <a:t>4NPV-2</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20400"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64235"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a:buClrTx/>
              <a:buFontTx/>
              <a:buNone/>
            </a:pPr>
            <a:r>
              <a:rPr lang="en-US" altLang="en-US" dirty="0">
                <a:latin typeface="Arial" panose="020B0604020202020204" pitchFamily="34" charset="0"/>
                <a:cs typeface="Arial" panose="020B0604020202020204" pitchFamily="34" charset="0"/>
              </a:rPr>
              <a:t>4NPV-2 Place value in four-digit numbers</a:t>
            </a:r>
            <a:endParaRPr lang="en-GB" kern="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11095694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066646B-318B-4E81-96E9-D6D010E8B0C0}"/>
              </a:ext>
            </a:extLst>
          </p:cNvPr>
          <p:cNvSpPr>
            <a:spLocks noGrp="1"/>
          </p:cNvSpPr>
          <p:nvPr>
            <p:ph type="title"/>
          </p:nvPr>
        </p:nvSpPr>
        <p:spPr/>
        <p:txBody>
          <a:bodyPr/>
          <a:lstStyle/>
          <a:p>
            <a:r>
              <a:rPr lang="en-US" altLang="en-US" dirty="0"/>
              <a:t>4NPV-2 Place value in four-digit numbers</a:t>
            </a:r>
            <a:endParaRPr lang="en-GB" dirty="0"/>
          </a:p>
        </p:txBody>
      </p:sp>
      <p:grpSp>
        <p:nvGrpSpPr>
          <p:cNvPr id="5" name="Group 4">
            <a:extLst>
              <a:ext uri="{FF2B5EF4-FFF2-40B4-BE49-F238E27FC236}">
                <a16:creationId xmlns:a16="http://schemas.microsoft.com/office/drawing/2014/main" id="{48E9A7DC-1F9E-45D9-A110-FD02C5B3ADD2}"/>
              </a:ext>
            </a:extLst>
          </p:cNvPr>
          <p:cNvGrpSpPr/>
          <p:nvPr/>
        </p:nvGrpSpPr>
        <p:grpSpPr>
          <a:xfrm>
            <a:off x="2617507" y="3935745"/>
            <a:ext cx="398114" cy="1220095"/>
            <a:chOff x="5936458" y="3646450"/>
            <a:chExt cx="530819" cy="1626793"/>
          </a:xfrm>
        </p:grpSpPr>
        <p:pic>
          <p:nvPicPr>
            <p:cNvPr id="57" name="Picture 56">
              <a:extLst>
                <a:ext uri="{FF2B5EF4-FFF2-40B4-BE49-F238E27FC236}">
                  <a16:creationId xmlns:a16="http://schemas.microsoft.com/office/drawing/2014/main" id="{691464E9-E619-4B74-B663-3E77EA86328A}"/>
                </a:ext>
              </a:extLst>
            </p:cNvPr>
            <p:cNvPicPr>
              <a:picLocks noChangeAspect="1"/>
            </p:cNvPicPr>
            <p:nvPr/>
          </p:nvPicPr>
          <p:blipFill>
            <a:blip r:embed="rId3"/>
            <a:stretch>
              <a:fillRect/>
            </a:stretch>
          </p:blipFill>
          <p:spPr>
            <a:xfrm>
              <a:off x="5936458" y="3646450"/>
              <a:ext cx="530818" cy="487612"/>
            </a:xfrm>
            <a:prstGeom prst="rect">
              <a:avLst/>
            </a:prstGeom>
          </p:spPr>
        </p:pic>
        <p:pic>
          <p:nvPicPr>
            <p:cNvPr id="81" name="Picture 80">
              <a:extLst>
                <a:ext uri="{FF2B5EF4-FFF2-40B4-BE49-F238E27FC236}">
                  <a16:creationId xmlns:a16="http://schemas.microsoft.com/office/drawing/2014/main" id="{9D3F9183-8BF7-41B0-9B5E-7489A4754924}"/>
                </a:ext>
              </a:extLst>
            </p:cNvPr>
            <p:cNvPicPr>
              <a:picLocks noChangeAspect="1"/>
            </p:cNvPicPr>
            <p:nvPr/>
          </p:nvPicPr>
          <p:blipFill>
            <a:blip r:embed="rId3"/>
            <a:stretch>
              <a:fillRect/>
            </a:stretch>
          </p:blipFill>
          <p:spPr>
            <a:xfrm>
              <a:off x="5936458" y="4215834"/>
              <a:ext cx="530818" cy="487612"/>
            </a:xfrm>
            <a:prstGeom prst="rect">
              <a:avLst/>
            </a:prstGeom>
          </p:spPr>
        </p:pic>
        <p:pic>
          <p:nvPicPr>
            <p:cNvPr id="82" name="Picture 81">
              <a:extLst>
                <a:ext uri="{FF2B5EF4-FFF2-40B4-BE49-F238E27FC236}">
                  <a16:creationId xmlns:a16="http://schemas.microsoft.com/office/drawing/2014/main" id="{DECF5CCA-7412-43B7-BEFA-606569DF18E0}"/>
                </a:ext>
              </a:extLst>
            </p:cNvPr>
            <p:cNvPicPr>
              <a:picLocks noChangeAspect="1"/>
            </p:cNvPicPr>
            <p:nvPr/>
          </p:nvPicPr>
          <p:blipFill>
            <a:blip r:embed="rId3"/>
            <a:stretch>
              <a:fillRect/>
            </a:stretch>
          </p:blipFill>
          <p:spPr>
            <a:xfrm>
              <a:off x="5936459" y="4785631"/>
              <a:ext cx="530818" cy="487612"/>
            </a:xfrm>
            <a:prstGeom prst="rect">
              <a:avLst/>
            </a:prstGeom>
          </p:spPr>
        </p:pic>
      </p:grpSp>
      <p:grpSp>
        <p:nvGrpSpPr>
          <p:cNvPr id="7" name="Group 6">
            <a:extLst>
              <a:ext uri="{FF2B5EF4-FFF2-40B4-BE49-F238E27FC236}">
                <a16:creationId xmlns:a16="http://schemas.microsoft.com/office/drawing/2014/main" id="{7C733723-A424-4144-88F6-E94A8B5E3F80}"/>
              </a:ext>
            </a:extLst>
          </p:cNvPr>
          <p:cNvGrpSpPr/>
          <p:nvPr/>
        </p:nvGrpSpPr>
        <p:grpSpPr>
          <a:xfrm>
            <a:off x="4698676" y="3922913"/>
            <a:ext cx="416632" cy="813580"/>
            <a:chOff x="8530018" y="3627932"/>
            <a:chExt cx="555509" cy="1084773"/>
          </a:xfrm>
        </p:grpSpPr>
        <p:pic>
          <p:nvPicPr>
            <p:cNvPr id="54" name="Picture 53">
              <a:extLst>
                <a:ext uri="{FF2B5EF4-FFF2-40B4-BE49-F238E27FC236}">
                  <a16:creationId xmlns:a16="http://schemas.microsoft.com/office/drawing/2014/main" id="{70110CA6-DAFC-4A0B-BC1A-8C006D2F1E67}"/>
                </a:ext>
              </a:extLst>
            </p:cNvPr>
            <p:cNvPicPr>
              <a:picLocks noChangeAspect="1"/>
            </p:cNvPicPr>
            <p:nvPr/>
          </p:nvPicPr>
          <p:blipFill>
            <a:blip r:embed="rId4"/>
            <a:stretch>
              <a:fillRect/>
            </a:stretch>
          </p:blipFill>
          <p:spPr>
            <a:xfrm>
              <a:off x="8530018" y="3627932"/>
              <a:ext cx="555508" cy="506131"/>
            </a:xfrm>
            <a:prstGeom prst="rect">
              <a:avLst/>
            </a:prstGeom>
          </p:spPr>
        </p:pic>
        <p:pic>
          <p:nvPicPr>
            <p:cNvPr id="85" name="Picture 84">
              <a:extLst>
                <a:ext uri="{FF2B5EF4-FFF2-40B4-BE49-F238E27FC236}">
                  <a16:creationId xmlns:a16="http://schemas.microsoft.com/office/drawing/2014/main" id="{7F304C2E-3B7C-43E7-B7F5-90C161B114EC}"/>
                </a:ext>
              </a:extLst>
            </p:cNvPr>
            <p:cNvPicPr>
              <a:picLocks noChangeAspect="1"/>
            </p:cNvPicPr>
            <p:nvPr/>
          </p:nvPicPr>
          <p:blipFill>
            <a:blip r:embed="rId4"/>
            <a:stretch>
              <a:fillRect/>
            </a:stretch>
          </p:blipFill>
          <p:spPr>
            <a:xfrm>
              <a:off x="8530019" y="4206574"/>
              <a:ext cx="555508" cy="506131"/>
            </a:xfrm>
            <a:prstGeom prst="rect">
              <a:avLst/>
            </a:prstGeom>
          </p:spPr>
        </p:pic>
      </p:grpSp>
      <p:sp>
        <p:nvSpPr>
          <p:cNvPr id="44" name="Oval 43">
            <a:extLst>
              <a:ext uri="{FF2B5EF4-FFF2-40B4-BE49-F238E27FC236}">
                <a16:creationId xmlns:a16="http://schemas.microsoft.com/office/drawing/2014/main" id="{8314D302-1281-4EA5-8C74-0E6FE64129BC}"/>
              </a:ext>
            </a:extLst>
          </p:cNvPr>
          <p:cNvSpPr/>
          <p:nvPr/>
        </p:nvSpPr>
        <p:spPr>
          <a:xfrm>
            <a:off x="3037583" y="1736453"/>
            <a:ext cx="801047" cy="801044"/>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sp>
        <p:nvSpPr>
          <p:cNvPr id="45" name="TextBox 44">
            <a:extLst>
              <a:ext uri="{FF2B5EF4-FFF2-40B4-BE49-F238E27FC236}">
                <a16:creationId xmlns:a16="http://schemas.microsoft.com/office/drawing/2014/main" id="{890A0E52-FCC6-42CE-BD67-F58C242A2EA6}"/>
              </a:ext>
            </a:extLst>
          </p:cNvPr>
          <p:cNvSpPr txBox="1"/>
          <p:nvPr/>
        </p:nvSpPr>
        <p:spPr>
          <a:xfrm>
            <a:off x="2874576" y="1914931"/>
            <a:ext cx="1122546" cy="400110"/>
          </a:xfrm>
          <a:prstGeom prst="rect">
            <a:avLst/>
          </a:prstGeom>
          <a:noFill/>
        </p:spPr>
        <p:txBody>
          <a:bodyPr wrap="square" rtlCol="0">
            <a:spAutoFit/>
          </a:bodyPr>
          <a:lstStyle/>
          <a:p>
            <a:pPr algn="ctr">
              <a:buNone/>
            </a:pPr>
            <a:r>
              <a:rPr lang="en-GB" sz="2000" dirty="0">
                <a:latin typeface="Arial" panose="020B0604020202020204" pitchFamily="34" charset="0"/>
                <a:cs typeface="Arial" panose="020B0604020202020204" pitchFamily="34" charset="0"/>
              </a:rPr>
              <a:t>5,342</a:t>
            </a:r>
            <a:endParaRPr lang="en-GB" sz="2200" dirty="0">
              <a:latin typeface="Arial" panose="020B0604020202020204" pitchFamily="34" charset="0"/>
              <a:cs typeface="Arial" panose="020B0604020202020204" pitchFamily="34" charset="0"/>
            </a:endParaRPr>
          </a:p>
        </p:txBody>
      </p:sp>
      <p:grpSp>
        <p:nvGrpSpPr>
          <p:cNvPr id="78" name="Group 77">
            <a:extLst>
              <a:ext uri="{FF2B5EF4-FFF2-40B4-BE49-F238E27FC236}">
                <a16:creationId xmlns:a16="http://schemas.microsoft.com/office/drawing/2014/main" id="{48C8D748-5FCD-4497-9904-472D217595C2}"/>
              </a:ext>
            </a:extLst>
          </p:cNvPr>
          <p:cNvGrpSpPr/>
          <p:nvPr/>
        </p:nvGrpSpPr>
        <p:grpSpPr>
          <a:xfrm>
            <a:off x="1240449" y="2898419"/>
            <a:ext cx="1130326" cy="819684"/>
            <a:chOff x="3139749" y="2582700"/>
            <a:chExt cx="1507102" cy="1092912"/>
          </a:xfrm>
        </p:grpSpPr>
        <p:sp>
          <p:nvSpPr>
            <p:cNvPr id="65" name="Oval 64">
              <a:extLst>
                <a:ext uri="{FF2B5EF4-FFF2-40B4-BE49-F238E27FC236}">
                  <a16:creationId xmlns:a16="http://schemas.microsoft.com/office/drawing/2014/main" id="{3820814E-38C1-4CF1-80DA-185E260A0FDB}"/>
                </a:ext>
              </a:extLst>
            </p:cNvPr>
            <p:cNvSpPr/>
            <p:nvPr/>
          </p:nvSpPr>
          <p:spPr>
            <a:xfrm>
              <a:off x="3336600" y="2582700"/>
              <a:ext cx="1092914" cy="1092912"/>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sp>
          <p:nvSpPr>
            <p:cNvPr id="66" name="TextBox 65">
              <a:extLst>
                <a:ext uri="{FF2B5EF4-FFF2-40B4-BE49-F238E27FC236}">
                  <a16:creationId xmlns:a16="http://schemas.microsoft.com/office/drawing/2014/main" id="{A07720D8-B094-40B9-8997-4FA366893D61}"/>
                </a:ext>
              </a:extLst>
            </p:cNvPr>
            <p:cNvSpPr txBox="1"/>
            <p:nvPr/>
          </p:nvSpPr>
          <p:spPr>
            <a:xfrm>
              <a:off x="3139749" y="2854509"/>
              <a:ext cx="1507102" cy="533480"/>
            </a:xfrm>
            <a:prstGeom prst="rect">
              <a:avLst/>
            </a:prstGeom>
            <a:noFill/>
          </p:spPr>
          <p:txBody>
            <a:bodyPr wrap="square" rtlCol="0">
              <a:spAutoFit/>
            </a:bodyPr>
            <a:lstStyle/>
            <a:p>
              <a:pPr algn="ctr">
                <a:buNone/>
              </a:pPr>
              <a:r>
                <a:rPr lang="en-GB" sz="2000" dirty="0">
                  <a:latin typeface="Arial" panose="020B0604020202020204" pitchFamily="34" charset="0"/>
                  <a:cs typeface="Arial" panose="020B0604020202020204" pitchFamily="34" charset="0"/>
                </a:rPr>
                <a:t>5,000</a:t>
              </a:r>
            </a:p>
          </p:txBody>
        </p:sp>
      </p:grpSp>
      <p:sp>
        <p:nvSpPr>
          <p:cNvPr id="67" name="Oval 66">
            <a:extLst>
              <a:ext uri="{FF2B5EF4-FFF2-40B4-BE49-F238E27FC236}">
                <a16:creationId xmlns:a16="http://schemas.microsoft.com/office/drawing/2014/main" id="{F621669A-D293-440B-B77B-B5052E318A90}"/>
              </a:ext>
            </a:extLst>
          </p:cNvPr>
          <p:cNvSpPr/>
          <p:nvPr/>
        </p:nvSpPr>
        <p:spPr>
          <a:xfrm>
            <a:off x="2409994" y="2898417"/>
            <a:ext cx="819686" cy="819686"/>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sp>
        <p:nvSpPr>
          <p:cNvPr id="68" name="TextBox 67">
            <a:extLst>
              <a:ext uri="{FF2B5EF4-FFF2-40B4-BE49-F238E27FC236}">
                <a16:creationId xmlns:a16="http://schemas.microsoft.com/office/drawing/2014/main" id="{C997D8EE-F7A4-490E-94C9-AEFE94A68ED5}"/>
              </a:ext>
            </a:extLst>
          </p:cNvPr>
          <p:cNvSpPr txBox="1"/>
          <p:nvPr/>
        </p:nvSpPr>
        <p:spPr>
          <a:xfrm>
            <a:off x="2422323" y="3080806"/>
            <a:ext cx="805558" cy="430887"/>
          </a:xfrm>
          <a:prstGeom prst="rect">
            <a:avLst/>
          </a:prstGeom>
          <a:noFill/>
        </p:spPr>
        <p:txBody>
          <a:bodyPr wrap="square" rtlCol="0">
            <a:spAutoFit/>
          </a:bodyPr>
          <a:lstStyle/>
          <a:p>
            <a:pPr algn="ctr">
              <a:buNone/>
            </a:pPr>
            <a:r>
              <a:rPr lang="en-GB" sz="2200" dirty="0"/>
              <a:t>300</a:t>
            </a:r>
          </a:p>
        </p:txBody>
      </p:sp>
      <p:sp>
        <p:nvSpPr>
          <p:cNvPr id="40" name="Oval 39">
            <a:extLst>
              <a:ext uri="{FF2B5EF4-FFF2-40B4-BE49-F238E27FC236}">
                <a16:creationId xmlns:a16="http://schemas.microsoft.com/office/drawing/2014/main" id="{D39E082F-05CE-4737-AC03-D658B649B2D5}"/>
              </a:ext>
            </a:extLst>
          </p:cNvPr>
          <p:cNvSpPr/>
          <p:nvPr/>
        </p:nvSpPr>
        <p:spPr>
          <a:xfrm>
            <a:off x="3467368" y="2898417"/>
            <a:ext cx="819686" cy="819686"/>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sp>
        <p:nvSpPr>
          <p:cNvPr id="41" name="TextBox 40">
            <a:extLst>
              <a:ext uri="{FF2B5EF4-FFF2-40B4-BE49-F238E27FC236}">
                <a16:creationId xmlns:a16="http://schemas.microsoft.com/office/drawing/2014/main" id="{BB019D84-D87F-469C-9BC9-42E96EE77EA1}"/>
              </a:ext>
            </a:extLst>
          </p:cNvPr>
          <p:cNvSpPr txBox="1"/>
          <p:nvPr/>
        </p:nvSpPr>
        <p:spPr>
          <a:xfrm>
            <a:off x="3479015" y="3080806"/>
            <a:ext cx="805558" cy="430887"/>
          </a:xfrm>
          <a:prstGeom prst="rect">
            <a:avLst/>
          </a:prstGeom>
          <a:noFill/>
        </p:spPr>
        <p:txBody>
          <a:bodyPr wrap="square" rtlCol="0">
            <a:spAutoFit/>
          </a:bodyPr>
          <a:lstStyle/>
          <a:p>
            <a:pPr algn="ctr">
              <a:buNone/>
            </a:pPr>
            <a:r>
              <a:rPr lang="en-GB" sz="2200" dirty="0"/>
              <a:t>40</a:t>
            </a:r>
          </a:p>
        </p:txBody>
      </p:sp>
      <p:grpSp>
        <p:nvGrpSpPr>
          <p:cNvPr id="76" name="Group 75">
            <a:extLst>
              <a:ext uri="{FF2B5EF4-FFF2-40B4-BE49-F238E27FC236}">
                <a16:creationId xmlns:a16="http://schemas.microsoft.com/office/drawing/2014/main" id="{8D851B6C-AA75-43C0-894E-70A0F9A56AD5}"/>
              </a:ext>
            </a:extLst>
          </p:cNvPr>
          <p:cNvGrpSpPr/>
          <p:nvPr/>
        </p:nvGrpSpPr>
        <p:grpSpPr>
          <a:xfrm>
            <a:off x="4500923" y="2898417"/>
            <a:ext cx="819686" cy="819686"/>
            <a:chOff x="6996869" y="2582698"/>
            <a:chExt cx="1092915" cy="1092915"/>
          </a:xfrm>
        </p:grpSpPr>
        <p:sp>
          <p:nvSpPr>
            <p:cNvPr id="69" name="Oval 68">
              <a:extLst>
                <a:ext uri="{FF2B5EF4-FFF2-40B4-BE49-F238E27FC236}">
                  <a16:creationId xmlns:a16="http://schemas.microsoft.com/office/drawing/2014/main" id="{568FB420-9EA6-46AC-AD42-94F829A18E68}"/>
                </a:ext>
              </a:extLst>
            </p:cNvPr>
            <p:cNvSpPr/>
            <p:nvPr/>
          </p:nvSpPr>
          <p:spPr>
            <a:xfrm>
              <a:off x="6996869" y="2582698"/>
              <a:ext cx="1092915" cy="1092915"/>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sp>
          <p:nvSpPr>
            <p:cNvPr id="70" name="TextBox 69">
              <a:extLst>
                <a:ext uri="{FF2B5EF4-FFF2-40B4-BE49-F238E27FC236}">
                  <a16:creationId xmlns:a16="http://schemas.microsoft.com/office/drawing/2014/main" id="{95551A60-40EE-4C2A-8023-D4ECADCC2C15}"/>
                </a:ext>
              </a:extLst>
            </p:cNvPr>
            <p:cNvSpPr txBox="1"/>
            <p:nvPr/>
          </p:nvSpPr>
          <p:spPr>
            <a:xfrm>
              <a:off x="7003278" y="2825883"/>
              <a:ext cx="1074078" cy="574516"/>
            </a:xfrm>
            <a:prstGeom prst="rect">
              <a:avLst/>
            </a:prstGeom>
            <a:noFill/>
          </p:spPr>
          <p:txBody>
            <a:bodyPr wrap="square" rtlCol="0">
              <a:spAutoFit/>
            </a:bodyPr>
            <a:lstStyle/>
            <a:p>
              <a:pPr algn="ctr">
                <a:buNone/>
              </a:pPr>
              <a:r>
                <a:rPr lang="en-GB" sz="2200" dirty="0"/>
                <a:t>2</a:t>
              </a:r>
            </a:p>
          </p:txBody>
        </p:sp>
      </p:grpSp>
      <p:cxnSp>
        <p:nvCxnSpPr>
          <p:cNvPr id="93" name="Straight Connector 92">
            <a:extLst>
              <a:ext uri="{FF2B5EF4-FFF2-40B4-BE49-F238E27FC236}">
                <a16:creationId xmlns:a16="http://schemas.microsoft.com/office/drawing/2014/main" id="{E1BF40AB-ED94-448C-B406-839C34186FC4}"/>
              </a:ext>
            </a:extLst>
          </p:cNvPr>
          <p:cNvCxnSpPr>
            <a:cxnSpLocks/>
            <a:stCxn id="44" idx="3"/>
            <a:endCxn id="65" idx="0"/>
          </p:cNvCxnSpPr>
          <p:nvPr/>
        </p:nvCxnSpPr>
        <p:spPr>
          <a:xfrm flipH="1">
            <a:off x="1797930" y="2420187"/>
            <a:ext cx="1356964" cy="4782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778D98A3-F49B-4972-BBEB-5551ED80D767}"/>
              </a:ext>
            </a:extLst>
          </p:cNvPr>
          <p:cNvCxnSpPr>
            <a:cxnSpLocks/>
            <a:endCxn id="67" idx="0"/>
          </p:cNvCxnSpPr>
          <p:nvPr/>
        </p:nvCxnSpPr>
        <p:spPr>
          <a:xfrm flipH="1">
            <a:off x="2819837" y="2500621"/>
            <a:ext cx="457047" cy="39779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125AE291-F565-446B-BD03-5361462D0549}"/>
              </a:ext>
            </a:extLst>
          </p:cNvPr>
          <p:cNvCxnSpPr>
            <a:cxnSpLocks/>
            <a:stCxn id="44" idx="5"/>
            <a:endCxn id="69" idx="0"/>
          </p:cNvCxnSpPr>
          <p:nvPr/>
        </p:nvCxnSpPr>
        <p:spPr>
          <a:xfrm>
            <a:off x="3721319" y="2420187"/>
            <a:ext cx="1189447" cy="47823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B1743D8-C3CC-4267-9159-7FA0F6C45330}"/>
              </a:ext>
            </a:extLst>
          </p:cNvPr>
          <p:cNvCxnSpPr>
            <a:cxnSpLocks/>
          </p:cNvCxnSpPr>
          <p:nvPr/>
        </p:nvCxnSpPr>
        <p:spPr>
          <a:xfrm>
            <a:off x="3604786" y="2500621"/>
            <a:ext cx="311016" cy="39972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44910FE9-BC56-4F16-8CA0-5F26E0C6E289}"/>
              </a:ext>
            </a:extLst>
          </p:cNvPr>
          <p:cNvGrpSpPr/>
          <p:nvPr/>
        </p:nvGrpSpPr>
        <p:grpSpPr>
          <a:xfrm>
            <a:off x="3651148" y="3926487"/>
            <a:ext cx="412001" cy="1663644"/>
            <a:chOff x="7274776" y="3634106"/>
            <a:chExt cx="549335" cy="2218192"/>
          </a:xfrm>
        </p:grpSpPr>
        <p:pic>
          <p:nvPicPr>
            <p:cNvPr id="56" name="Picture 55">
              <a:extLst>
                <a:ext uri="{FF2B5EF4-FFF2-40B4-BE49-F238E27FC236}">
                  <a16:creationId xmlns:a16="http://schemas.microsoft.com/office/drawing/2014/main" id="{D908A5FF-61B2-484C-BE71-569E2524B4C8}"/>
                </a:ext>
              </a:extLst>
            </p:cNvPr>
            <p:cNvPicPr>
              <a:picLocks noChangeAspect="1"/>
            </p:cNvPicPr>
            <p:nvPr/>
          </p:nvPicPr>
          <p:blipFill>
            <a:blip r:embed="rId5"/>
            <a:stretch>
              <a:fillRect/>
            </a:stretch>
          </p:blipFill>
          <p:spPr>
            <a:xfrm>
              <a:off x="7274777" y="3634106"/>
              <a:ext cx="549334" cy="512300"/>
            </a:xfrm>
            <a:prstGeom prst="rect">
              <a:avLst/>
            </a:prstGeom>
          </p:spPr>
        </p:pic>
        <p:pic>
          <p:nvPicPr>
            <p:cNvPr id="83" name="Picture 82">
              <a:extLst>
                <a:ext uri="{FF2B5EF4-FFF2-40B4-BE49-F238E27FC236}">
                  <a16:creationId xmlns:a16="http://schemas.microsoft.com/office/drawing/2014/main" id="{F7D3AC11-E6D3-4FD1-988A-33F041EAF6B2}"/>
                </a:ext>
              </a:extLst>
            </p:cNvPr>
            <p:cNvPicPr>
              <a:picLocks noChangeAspect="1"/>
            </p:cNvPicPr>
            <p:nvPr/>
          </p:nvPicPr>
          <p:blipFill>
            <a:blip r:embed="rId5"/>
            <a:stretch>
              <a:fillRect/>
            </a:stretch>
          </p:blipFill>
          <p:spPr>
            <a:xfrm>
              <a:off x="7274776" y="4227185"/>
              <a:ext cx="549334" cy="512300"/>
            </a:xfrm>
            <a:prstGeom prst="rect">
              <a:avLst/>
            </a:prstGeom>
          </p:spPr>
        </p:pic>
        <p:pic>
          <p:nvPicPr>
            <p:cNvPr id="84" name="Picture 83">
              <a:extLst>
                <a:ext uri="{FF2B5EF4-FFF2-40B4-BE49-F238E27FC236}">
                  <a16:creationId xmlns:a16="http://schemas.microsoft.com/office/drawing/2014/main" id="{959E66AE-1E75-406E-8910-122DD1A3C0D1}"/>
                </a:ext>
              </a:extLst>
            </p:cNvPr>
            <p:cNvPicPr>
              <a:picLocks noChangeAspect="1"/>
            </p:cNvPicPr>
            <p:nvPr/>
          </p:nvPicPr>
          <p:blipFill>
            <a:blip r:embed="rId5"/>
            <a:stretch>
              <a:fillRect/>
            </a:stretch>
          </p:blipFill>
          <p:spPr>
            <a:xfrm>
              <a:off x="7274776" y="4785631"/>
              <a:ext cx="549334" cy="512300"/>
            </a:xfrm>
            <a:prstGeom prst="rect">
              <a:avLst/>
            </a:prstGeom>
          </p:spPr>
        </p:pic>
        <p:pic>
          <p:nvPicPr>
            <p:cNvPr id="103" name="Picture 102">
              <a:extLst>
                <a:ext uri="{FF2B5EF4-FFF2-40B4-BE49-F238E27FC236}">
                  <a16:creationId xmlns:a16="http://schemas.microsoft.com/office/drawing/2014/main" id="{65F866D5-FF31-4C67-A562-DE896165FDFE}"/>
                </a:ext>
              </a:extLst>
            </p:cNvPr>
            <p:cNvPicPr>
              <a:picLocks noChangeAspect="1"/>
            </p:cNvPicPr>
            <p:nvPr/>
          </p:nvPicPr>
          <p:blipFill>
            <a:blip r:embed="rId5"/>
            <a:stretch>
              <a:fillRect/>
            </a:stretch>
          </p:blipFill>
          <p:spPr>
            <a:xfrm>
              <a:off x="7274776" y="5339998"/>
              <a:ext cx="549334" cy="512300"/>
            </a:xfrm>
            <a:prstGeom prst="rect">
              <a:avLst/>
            </a:prstGeom>
          </p:spPr>
        </p:pic>
      </p:grpSp>
      <p:grpSp>
        <p:nvGrpSpPr>
          <p:cNvPr id="23" name="Group 22">
            <a:extLst>
              <a:ext uri="{FF2B5EF4-FFF2-40B4-BE49-F238E27FC236}">
                <a16:creationId xmlns:a16="http://schemas.microsoft.com/office/drawing/2014/main" id="{07B5B796-6391-430F-954A-3848202A692D}"/>
              </a:ext>
            </a:extLst>
          </p:cNvPr>
          <p:cNvGrpSpPr/>
          <p:nvPr/>
        </p:nvGrpSpPr>
        <p:grpSpPr>
          <a:xfrm>
            <a:off x="1583867" y="3927300"/>
            <a:ext cx="398113" cy="2112224"/>
            <a:chOff x="2806575" y="3932644"/>
            <a:chExt cx="398113" cy="2112224"/>
          </a:xfrm>
        </p:grpSpPr>
        <p:pic>
          <p:nvPicPr>
            <p:cNvPr id="61" name="Picture 60">
              <a:extLst>
                <a:ext uri="{FF2B5EF4-FFF2-40B4-BE49-F238E27FC236}">
                  <a16:creationId xmlns:a16="http://schemas.microsoft.com/office/drawing/2014/main" id="{894ACEDE-5F70-4BD7-8811-6C6D04D06F98}"/>
                </a:ext>
              </a:extLst>
            </p:cNvPr>
            <p:cNvPicPr>
              <a:picLocks noChangeAspect="1"/>
            </p:cNvPicPr>
            <p:nvPr/>
          </p:nvPicPr>
          <p:blipFill>
            <a:blip r:embed="rId6"/>
            <a:stretch>
              <a:fillRect/>
            </a:stretch>
          </p:blipFill>
          <p:spPr>
            <a:xfrm>
              <a:off x="2806575" y="3932644"/>
              <a:ext cx="398113" cy="400220"/>
            </a:xfrm>
            <a:prstGeom prst="rect">
              <a:avLst/>
            </a:prstGeom>
          </p:spPr>
        </p:pic>
        <p:pic>
          <p:nvPicPr>
            <p:cNvPr id="62" name="Picture 61">
              <a:extLst>
                <a:ext uri="{FF2B5EF4-FFF2-40B4-BE49-F238E27FC236}">
                  <a16:creationId xmlns:a16="http://schemas.microsoft.com/office/drawing/2014/main" id="{34F42290-3798-4477-B4BA-624F5CE66F4C}"/>
                </a:ext>
              </a:extLst>
            </p:cNvPr>
            <p:cNvPicPr>
              <a:picLocks noChangeAspect="1"/>
            </p:cNvPicPr>
            <p:nvPr/>
          </p:nvPicPr>
          <p:blipFill>
            <a:blip r:embed="rId6"/>
            <a:stretch>
              <a:fillRect/>
            </a:stretch>
          </p:blipFill>
          <p:spPr>
            <a:xfrm>
              <a:off x="2806575" y="4360645"/>
              <a:ext cx="398113" cy="400220"/>
            </a:xfrm>
            <a:prstGeom prst="rect">
              <a:avLst/>
            </a:prstGeom>
          </p:spPr>
        </p:pic>
        <p:pic>
          <p:nvPicPr>
            <p:cNvPr id="63" name="Picture 62">
              <a:extLst>
                <a:ext uri="{FF2B5EF4-FFF2-40B4-BE49-F238E27FC236}">
                  <a16:creationId xmlns:a16="http://schemas.microsoft.com/office/drawing/2014/main" id="{847167F3-4B9A-4934-A542-BBF28C514FA8}"/>
                </a:ext>
              </a:extLst>
            </p:cNvPr>
            <p:cNvPicPr>
              <a:picLocks noChangeAspect="1"/>
            </p:cNvPicPr>
            <p:nvPr/>
          </p:nvPicPr>
          <p:blipFill>
            <a:blip r:embed="rId6"/>
            <a:stretch>
              <a:fillRect/>
            </a:stretch>
          </p:blipFill>
          <p:spPr>
            <a:xfrm>
              <a:off x="2806575" y="4788646"/>
              <a:ext cx="398113" cy="400220"/>
            </a:xfrm>
            <a:prstGeom prst="rect">
              <a:avLst/>
            </a:prstGeom>
          </p:spPr>
        </p:pic>
        <p:pic>
          <p:nvPicPr>
            <p:cNvPr id="64" name="Picture 63">
              <a:extLst>
                <a:ext uri="{FF2B5EF4-FFF2-40B4-BE49-F238E27FC236}">
                  <a16:creationId xmlns:a16="http://schemas.microsoft.com/office/drawing/2014/main" id="{8DAD41B3-D5CD-4119-AA04-7336A768D5B7}"/>
                </a:ext>
              </a:extLst>
            </p:cNvPr>
            <p:cNvPicPr>
              <a:picLocks noChangeAspect="1"/>
            </p:cNvPicPr>
            <p:nvPr/>
          </p:nvPicPr>
          <p:blipFill>
            <a:blip r:embed="rId6"/>
            <a:stretch>
              <a:fillRect/>
            </a:stretch>
          </p:blipFill>
          <p:spPr>
            <a:xfrm>
              <a:off x="2806575" y="5216647"/>
              <a:ext cx="398113" cy="400220"/>
            </a:xfrm>
            <a:prstGeom prst="rect">
              <a:avLst/>
            </a:prstGeom>
          </p:spPr>
        </p:pic>
        <p:pic>
          <p:nvPicPr>
            <p:cNvPr id="71" name="Picture 70">
              <a:extLst>
                <a:ext uri="{FF2B5EF4-FFF2-40B4-BE49-F238E27FC236}">
                  <a16:creationId xmlns:a16="http://schemas.microsoft.com/office/drawing/2014/main" id="{438BD46D-C0E3-4011-B174-2CC3999CFAF2}"/>
                </a:ext>
              </a:extLst>
            </p:cNvPr>
            <p:cNvPicPr>
              <a:picLocks noChangeAspect="1"/>
            </p:cNvPicPr>
            <p:nvPr/>
          </p:nvPicPr>
          <p:blipFill>
            <a:blip r:embed="rId6"/>
            <a:stretch>
              <a:fillRect/>
            </a:stretch>
          </p:blipFill>
          <p:spPr>
            <a:xfrm>
              <a:off x="2806575" y="5644648"/>
              <a:ext cx="398113" cy="400220"/>
            </a:xfrm>
            <a:prstGeom prst="rect">
              <a:avLst/>
            </a:prstGeom>
          </p:spPr>
        </p:pic>
      </p:grpSp>
      <p:sp>
        <p:nvSpPr>
          <p:cNvPr id="2" name="Content Placeholder 2">
            <a:extLst>
              <a:ext uri="{FF2B5EF4-FFF2-40B4-BE49-F238E27FC236}">
                <a16:creationId xmlns:a16="http://schemas.microsoft.com/office/drawing/2014/main" id="{4BD697CD-D772-44C3-A1ED-2864B6143F15}"/>
              </a:ext>
            </a:extLst>
          </p:cNvPr>
          <p:cNvSpPr txBox="1">
            <a:spLocks/>
          </p:cNvSpPr>
          <p:nvPr/>
        </p:nvSpPr>
        <p:spPr>
          <a:xfrm>
            <a:off x="6192013" y="1433060"/>
            <a:ext cx="5250019" cy="481929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Represent this number using place value counters and a part-part-whole model.</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What digit is in the hundreds place? What is the value of the thousands digit?</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What does the 4 represent?</a:t>
            </a:r>
          </a:p>
          <a:p>
            <a:pPr>
              <a:lnSpc>
                <a:spcPct val="120000"/>
              </a:lnSpc>
              <a:spcBef>
                <a:spcPts val="600"/>
              </a:spcBef>
              <a:spcAft>
                <a:spcPts val="600"/>
              </a:spcAft>
              <a:buClr>
                <a:srgbClr val="585858"/>
              </a:buClr>
              <a:buFont typeface="Arial" panose="020B0604020202020204" pitchFamily="34" charset="0"/>
              <a:buChar char="•"/>
            </a:pPr>
            <a:endParaRPr lang="en-US" sz="2000" dirty="0"/>
          </a:p>
          <a:p>
            <a:pPr>
              <a:lnSpc>
                <a:spcPct val="120000"/>
              </a:lnSpc>
              <a:spcBef>
                <a:spcPts val="600"/>
              </a:spcBef>
              <a:spcAft>
                <a:spcPts val="600"/>
              </a:spcAft>
              <a:buClr>
                <a:srgbClr val="585858"/>
              </a:buClr>
              <a:buFont typeface="Arial" panose="020B0604020202020204" pitchFamily="34" charset="0"/>
              <a:buChar char="•"/>
            </a:pPr>
            <a:r>
              <a:rPr lang="en-US" sz="2000" kern="0" dirty="0">
                <a:latin typeface="Arial" panose="020B0604020202020204" pitchFamily="34" charset="0"/>
                <a:cs typeface="Arial" panose="020B0604020202020204" pitchFamily="34" charset="0"/>
              </a:rPr>
              <a:t>Repeat for different 4-digit numbers</a:t>
            </a:r>
          </a:p>
          <a:p>
            <a:pPr>
              <a:lnSpc>
                <a:spcPct val="120000"/>
              </a:lnSpc>
              <a:spcBef>
                <a:spcPts val="600"/>
              </a:spcBef>
              <a:spcAft>
                <a:spcPts val="600"/>
              </a:spcAft>
              <a:buClr>
                <a:srgbClr val="585858"/>
              </a:buClr>
              <a:buFont typeface="Arial" panose="020B0604020202020204" pitchFamily="34" charset="0"/>
              <a:buChar char="•"/>
            </a:pPr>
            <a:r>
              <a:rPr lang="en-US" sz="2000" kern="0" dirty="0">
                <a:latin typeface="Arial" panose="020B0604020202020204" pitchFamily="34" charset="0"/>
                <a:cs typeface="Arial" panose="020B0604020202020204" pitchFamily="34" charset="0"/>
              </a:rPr>
              <a:t>Show children representations of numbers either using part-part-whole or place value counters and ask them to write the value of each number represented. </a:t>
            </a:r>
            <a:endParaRPr lang="en-GB" sz="2000" kern="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endParaRPr lang="en-US" sz="2000" dirty="0"/>
          </a:p>
          <a:p>
            <a:pPr>
              <a:lnSpc>
                <a:spcPct val="120000"/>
              </a:lnSpc>
              <a:spcBef>
                <a:spcPts val="600"/>
              </a:spcBef>
              <a:spcAft>
                <a:spcPts val="600"/>
              </a:spcAft>
              <a:buClr>
                <a:srgbClr val="585858"/>
              </a:buClr>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p:txBody>
      </p:sp>
      <p:sp>
        <p:nvSpPr>
          <p:cNvPr id="39" name="TextBox 19">
            <a:extLst>
              <a:ext uri="{FF2B5EF4-FFF2-40B4-BE49-F238E27FC236}">
                <a16:creationId xmlns:a16="http://schemas.microsoft.com/office/drawing/2014/main" id="{92AAC312-8F7C-4606-8A7E-FBCFCCF8E5CD}"/>
              </a:ext>
            </a:extLst>
          </p:cNvPr>
          <p:cNvSpPr txBox="1"/>
          <p:nvPr/>
        </p:nvSpPr>
        <p:spPr>
          <a:xfrm>
            <a:off x="6096000" y="3712602"/>
            <a:ext cx="548640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US" sz="2000" i="1" dirty="0"/>
              <a:t>T</a:t>
            </a:r>
            <a:r>
              <a:rPr lang="en-GB" sz="2000" i="1" dirty="0"/>
              <a:t>he 4 represents four tens.</a:t>
            </a:r>
          </a:p>
        </p:txBody>
      </p:sp>
    </p:spTree>
    <p:extLst>
      <p:ext uri="{BB962C8B-B14F-4D97-AF65-F5344CB8AC3E}">
        <p14:creationId xmlns:p14="http://schemas.microsoft.com/office/powerpoint/2010/main" val="24286930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5"/>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93"/>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97"/>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4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67" grpId="0" animBg="1"/>
      <p:bldP spid="68" grpId="0"/>
      <p:bldP spid="40" grpId="0" animBg="1"/>
      <p:bldP spid="41"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4.1|2.1"/>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2.xml><?xml version="1.0" encoding="utf-8"?>
<ds:datastoreItem xmlns:ds="http://schemas.openxmlformats.org/officeDocument/2006/customXml" ds:itemID="{F52F4355-41EF-4DA9-B998-C6511E367AD2}">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e2f7c1fb-8b39-4d5b-953e-de45d1606e4d"/>
    <ds:schemaRef ds:uri="http://www.w3.org/XML/1998/namespace"/>
    <ds:schemaRef ds:uri="http://purl.org/dc/dcmitype/"/>
  </ds:schemaRefs>
</ds:datastoreItem>
</file>

<file path=customXml/itemProps3.xml><?xml version="1.0" encoding="utf-8"?>
<ds:datastoreItem xmlns:ds="http://schemas.openxmlformats.org/officeDocument/2006/customXml" ds:itemID="{F0EE6B87-DB33-4425-BDE0-0C2F09368769}"/>
</file>

<file path=docProps/app.xml><?xml version="1.0" encoding="utf-8"?>
<Properties xmlns="http://schemas.openxmlformats.org/officeDocument/2006/extended-properties" xmlns:vt="http://schemas.openxmlformats.org/officeDocument/2006/docPropsVTypes">
  <TotalTime>211</TotalTime>
  <Words>1333</Words>
  <Application>Microsoft Office PowerPoint</Application>
  <PresentationFormat>Widescreen</PresentationFormat>
  <Paragraphs>246</Paragraphs>
  <Slides>20</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Calibri Light</vt:lpstr>
      <vt:lpstr>Myriad Pro</vt:lpstr>
      <vt:lpstr>Myriad Pro Semibold</vt:lpstr>
      <vt:lpstr>Custom Design</vt:lpstr>
      <vt:lpstr>PowerPoint Presentation</vt:lpstr>
      <vt:lpstr>4NPV-2  Recognise the place value of each digit in four-digit numbers, and compose and decompose four-digit numbers using standard and non-standard partitioning.</vt:lpstr>
      <vt:lpstr>4NPV-2: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4NPV-2 Place value in four-digit numbers</vt:lpstr>
      <vt:lpstr>4NPV-2 Place value in four-digit numbers</vt:lpstr>
      <vt:lpstr>4NPV-2 Place value in four-digit numbers</vt:lpstr>
      <vt:lpstr>4NPV-2 Place value in four-digit numbers</vt:lpstr>
      <vt:lpstr>4NPV-2 Place value in four-digit numbers</vt:lpstr>
      <vt:lpstr>4NPV-2 Place value in four-digit numbers</vt:lpstr>
      <vt:lpstr>4NPV-2 Place value in four-digit numbers</vt:lpstr>
      <vt:lpstr>4NPV-2 Place value in four-digit numbers</vt:lpstr>
      <vt:lpstr>4NPV-2 Place value in four-digit numbers</vt:lpstr>
      <vt:lpstr>4NPV-2 Place value in four-digit numbers</vt:lpstr>
      <vt:lpstr>4NPV-2 Place value in four-digit numbers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Debbie Morgan</cp:lastModifiedBy>
  <cp:revision>4</cp:revision>
  <dcterms:created xsi:type="dcterms:W3CDTF">2020-08-07T06:29:50Z</dcterms:created>
  <dcterms:modified xsi:type="dcterms:W3CDTF">2020-08-18T12:52:33Z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